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319" r:id="rId3"/>
    <p:sldId id="321" r:id="rId4"/>
    <p:sldId id="322" r:id="rId5"/>
    <p:sldId id="324" r:id="rId6"/>
    <p:sldId id="364" r:id="rId7"/>
    <p:sldId id="334" r:id="rId8"/>
    <p:sldId id="335" r:id="rId9"/>
    <p:sldId id="340" r:id="rId10"/>
    <p:sldId id="344" r:id="rId11"/>
    <p:sldId id="372" r:id="rId12"/>
    <p:sldId id="317" r:id="rId13"/>
    <p:sldId id="345" r:id="rId14"/>
    <p:sldId id="343" r:id="rId15"/>
    <p:sldId id="366" r:id="rId16"/>
    <p:sldId id="339" r:id="rId17"/>
    <p:sldId id="370" r:id="rId18"/>
    <p:sldId id="368" r:id="rId19"/>
    <p:sldId id="371" r:id="rId20"/>
    <p:sldId id="373" r:id="rId21"/>
  </p:sldIdLst>
  <p:sldSz cx="9144000" cy="6858000" type="screen4x3"/>
  <p:notesSz cx="9928225" cy="6797675"/>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41" userDrawn="1">
          <p15:clr>
            <a:srgbClr val="A4A3A4"/>
          </p15:clr>
        </p15:guide>
        <p15:guide id="2" pos="31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86384" autoAdjust="0"/>
  </p:normalViewPr>
  <p:slideViewPr>
    <p:cSldViewPr>
      <p:cViewPr varScale="1">
        <p:scale>
          <a:sx n="64" d="100"/>
          <a:sy n="64" d="100"/>
        </p:scale>
        <p:origin x="1632" y="72"/>
      </p:cViewPr>
      <p:guideLst>
        <p:guide orient="horz" pos="2160"/>
        <p:guide pos="2880"/>
      </p:guideLst>
    </p:cSldViewPr>
  </p:slideViewPr>
  <p:outlineViewPr>
    <p:cViewPr>
      <p:scale>
        <a:sx n="33" d="100"/>
        <a:sy n="33" d="100"/>
      </p:scale>
      <p:origin x="0" y="11640"/>
    </p:cViewPr>
  </p:outlineViewPr>
  <p:notesTextViewPr>
    <p:cViewPr>
      <p:scale>
        <a:sx n="100" d="100"/>
        <a:sy n="100" d="100"/>
      </p:scale>
      <p:origin x="0" y="0"/>
    </p:cViewPr>
  </p:notesTextViewPr>
  <p:notesViewPr>
    <p:cSldViewPr>
      <p:cViewPr varScale="1">
        <p:scale>
          <a:sx n="58" d="100"/>
          <a:sy n="58" d="100"/>
        </p:scale>
        <p:origin x="-2556" y="-96"/>
      </p:cViewPr>
      <p:guideLst>
        <p:guide orient="horz" pos="2141"/>
        <p:guide pos="312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1" y="0"/>
            <a:ext cx="4302231" cy="339884"/>
          </a:xfrm>
          <a:prstGeom prst="rect">
            <a:avLst/>
          </a:prstGeom>
        </p:spPr>
        <p:txBody>
          <a:bodyPr vert="horz" lIns="93177" tIns="46589" rIns="93177" bIns="46589" rtlCol="0"/>
          <a:lstStyle>
            <a:lvl1pPr algn="l">
              <a:defRPr sz="1200"/>
            </a:lvl1pPr>
          </a:lstStyle>
          <a:p>
            <a:endParaRPr lang="nb-NO"/>
          </a:p>
        </p:txBody>
      </p:sp>
      <p:sp>
        <p:nvSpPr>
          <p:cNvPr id="3" name="Plassholder for dato 2"/>
          <p:cNvSpPr>
            <a:spLocks noGrp="1"/>
          </p:cNvSpPr>
          <p:nvPr>
            <p:ph type="dt" sz="quarter" idx="1"/>
          </p:nvPr>
        </p:nvSpPr>
        <p:spPr>
          <a:xfrm>
            <a:off x="5623698" y="0"/>
            <a:ext cx="4302231" cy="339884"/>
          </a:xfrm>
          <a:prstGeom prst="rect">
            <a:avLst/>
          </a:prstGeom>
        </p:spPr>
        <p:txBody>
          <a:bodyPr vert="horz" lIns="93177" tIns="46589" rIns="93177" bIns="46589" rtlCol="0"/>
          <a:lstStyle>
            <a:lvl1pPr algn="r">
              <a:defRPr sz="1200"/>
            </a:lvl1pPr>
          </a:lstStyle>
          <a:p>
            <a:fld id="{261CA411-1118-49AC-BCC3-3B881DFFED64}" type="datetimeFigureOut">
              <a:rPr lang="nb-NO" smtClean="0"/>
              <a:t>10.04.2014</a:t>
            </a:fld>
            <a:endParaRPr lang="nb-NO"/>
          </a:p>
        </p:txBody>
      </p:sp>
      <p:sp>
        <p:nvSpPr>
          <p:cNvPr id="4" name="Plassholder for bunntekst 3"/>
          <p:cNvSpPr>
            <a:spLocks noGrp="1"/>
          </p:cNvSpPr>
          <p:nvPr>
            <p:ph type="ftr" sz="quarter" idx="2"/>
          </p:nvPr>
        </p:nvSpPr>
        <p:spPr>
          <a:xfrm>
            <a:off x="1" y="6456612"/>
            <a:ext cx="4302231" cy="339884"/>
          </a:xfrm>
          <a:prstGeom prst="rect">
            <a:avLst/>
          </a:prstGeom>
        </p:spPr>
        <p:txBody>
          <a:bodyPr vert="horz" lIns="93177" tIns="46589" rIns="93177" bIns="46589" rtlCol="0" anchor="b"/>
          <a:lstStyle>
            <a:lvl1pPr algn="l">
              <a:defRPr sz="1200"/>
            </a:lvl1pPr>
          </a:lstStyle>
          <a:p>
            <a:endParaRPr lang="nb-NO"/>
          </a:p>
        </p:txBody>
      </p:sp>
      <p:sp>
        <p:nvSpPr>
          <p:cNvPr id="5" name="Plassholder for lysbildenummer 4"/>
          <p:cNvSpPr>
            <a:spLocks noGrp="1"/>
          </p:cNvSpPr>
          <p:nvPr>
            <p:ph type="sldNum" sz="quarter" idx="3"/>
          </p:nvPr>
        </p:nvSpPr>
        <p:spPr>
          <a:xfrm>
            <a:off x="5623698" y="6456612"/>
            <a:ext cx="4302231" cy="339884"/>
          </a:xfrm>
          <a:prstGeom prst="rect">
            <a:avLst/>
          </a:prstGeom>
        </p:spPr>
        <p:txBody>
          <a:bodyPr vert="horz" lIns="93177" tIns="46589" rIns="93177" bIns="46589" rtlCol="0" anchor="b"/>
          <a:lstStyle>
            <a:lvl1pPr algn="r">
              <a:defRPr sz="1200"/>
            </a:lvl1pPr>
          </a:lstStyle>
          <a:p>
            <a:fld id="{AB3D361E-8F9A-4510-9A10-EE3087649D0F}" type="slidenum">
              <a:rPr lang="nb-NO" smtClean="0"/>
              <a:t>‹#›</a:t>
            </a:fld>
            <a:endParaRPr lang="nb-NO"/>
          </a:p>
        </p:txBody>
      </p:sp>
    </p:spTree>
    <p:extLst>
      <p:ext uri="{BB962C8B-B14F-4D97-AF65-F5344CB8AC3E}">
        <p14:creationId xmlns:p14="http://schemas.microsoft.com/office/powerpoint/2010/main" val="26506575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1" y="0"/>
            <a:ext cx="4302231" cy="339884"/>
          </a:xfrm>
          <a:prstGeom prst="rect">
            <a:avLst/>
          </a:prstGeom>
        </p:spPr>
        <p:txBody>
          <a:bodyPr vert="horz" lIns="93177" tIns="46589" rIns="93177" bIns="46589" rtlCol="0"/>
          <a:lstStyle>
            <a:lvl1pPr algn="l">
              <a:defRPr sz="1200"/>
            </a:lvl1pPr>
          </a:lstStyle>
          <a:p>
            <a:endParaRPr lang="nb-NO"/>
          </a:p>
        </p:txBody>
      </p:sp>
      <p:sp>
        <p:nvSpPr>
          <p:cNvPr id="3" name="Plassholder for dato 2"/>
          <p:cNvSpPr>
            <a:spLocks noGrp="1"/>
          </p:cNvSpPr>
          <p:nvPr>
            <p:ph type="dt" idx="1"/>
          </p:nvPr>
        </p:nvSpPr>
        <p:spPr>
          <a:xfrm>
            <a:off x="5623698" y="0"/>
            <a:ext cx="4302231" cy="339884"/>
          </a:xfrm>
          <a:prstGeom prst="rect">
            <a:avLst/>
          </a:prstGeom>
        </p:spPr>
        <p:txBody>
          <a:bodyPr vert="horz" lIns="93177" tIns="46589" rIns="93177" bIns="46589" rtlCol="0"/>
          <a:lstStyle>
            <a:lvl1pPr algn="r">
              <a:defRPr sz="1200"/>
            </a:lvl1pPr>
          </a:lstStyle>
          <a:p>
            <a:fld id="{82E86174-1DA1-4F44-A041-76FD478AD140}" type="datetimeFigureOut">
              <a:rPr lang="nb-NO" smtClean="0"/>
              <a:pPr/>
              <a:t>10.04.2014</a:t>
            </a:fld>
            <a:endParaRPr lang="nb-NO"/>
          </a:p>
        </p:txBody>
      </p:sp>
      <p:sp>
        <p:nvSpPr>
          <p:cNvPr id="4" name="Plassholder for lysbilde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3177" tIns="46589" rIns="93177" bIns="46589" rtlCol="0" anchor="ctr"/>
          <a:lstStyle/>
          <a:p>
            <a:endParaRPr lang="nb-NO"/>
          </a:p>
        </p:txBody>
      </p:sp>
      <p:sp>
        <p:nvSpPr>
          <p:cNvPr id="5" name="Plassholder for notater 4"/>
          <p:cNvSpPr>
            <a:spLocks noGrp="1"/>
          </p:cNvSpPr>
          <p:nvPr>
            <p:ph type="body" sz="quarter" idx="3"/>
          </p:nvPr>
        </p:nvSpPr>
        <p:spPr>
          <a:xfrm>
            <a:off x="992824" y="3228896"/>
            <a:ext cx="7942580" cy="3058954"/>
          </a:xfrm>
          <a:prstGeom prst="rect">
            <a:avLst/>
          </a:prstGeom>
        </p:spPr>
        <p:txBody>
          <a:bodyPr vert="horz" lIns="93177" tIns="46589" rIns="93177" bIns="46589" rtlCol="0">
            <a:normAutofit/>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bunntekst 5"/>
          <p:cNvSpPr>
            <a:spLocks noGrp="1"/>
          </p:cNvSpPr>
          <p:nvPr>
            <p:ph type="ftr" sz="quarter" idx="4"/>
          </p:nvPr>
        </p:nvSpPr>
        <p:spPr>
          <a:xfrm>
            <a:off x="1" y="6456612"/>
            <a:ext cx="4302231" cy="339884"/>
          </a:xfrm>
          <a:prstGeom prst="rect">
            <a:avLst/>
          </a:prstGeom>
        </p:spPr>
        <p:txBody>
          <a:bodyPr vert="horz" lIns="93177" tIns="46589" rIns="93177" bIns="46589" rtlCol="0" anchor="b"/>
          <a:lstStyle>
            <a:lvl1pPr algn="l">
              <a:defRPr sz="1200"/>
            </a:lvl1pPr>
          </a:lstStyle>
          <a:p>
            <a:endParaRPr lang="nb-NO"/>
          </a:p>
        </p:txBody>
      </p:sp>
      <p:sp>
        <p:nvSpPr>
          <p:cNvPr id="7" name="Plassholder for lysbildenummer 6"/>
          <p:cNvSpPr>
            <a:spLocks noGrp="1"/>
          </p:cNvSpPr>
          <p:nvPr>
            <p:ph type="sldNum" sz="quarter" idx="5"/>
          </p:nvPr>
        </p:nvSpPr>
        <p:spPr>
          <a:xfrm>
            <a:off x="5623698" y="6456612"/>
            <a:ext cx="4302231" cy="339884"/>
          </a:xfrm>
          <a:prstGeom prst="rect">
            <a:avLst/>
          </a:prstGeom>
        </p:spPr>
        <p:txBody>
          <a:bodyPr vert="horz" lIns="93177" tIns="46589" rIns="93177" bIns="46589" rtlCol="0" anchor="b"/>
          <a:lstStyle>
            <a:lvl1pPr algn="r">
              <a:defRPr sz="1200"/>
            </a:lvl1pPr>
          </a:lstStyle>
          <a:p>
            <a:fld id="{36A22193-FD33-426B-B32C-EA55F3F33FF7}" type="slidenum">
              <a:rPr lang="nb-NO" smtClean="0"/>
              <a:pPr/>
              <a:t>‹#›</a:t>
            </a:fld>
            <a:endParaRPr lang="nb-NO"/>
          </a:p>
        </p:txBody>
      </p:sp>
    </p:spTree>
    <p:extLst>
      <p:ext uri="{BB962C8B-B14F-4D97-AF65-F5344CB8AC3E}">
        <p14:creationId xmlns:p14="http://schemas.microsoft.com/office/powerpoint/2010/main" val="363905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36A22193-FD33-426B-B32C-EA55F3F33FF7}" type="slidenum">
              <a:rPr lang="nb-NO" smtClean="0"/>
              <a:pPr/>
              <a:t>1</a:t>
            </a:fld>
            <a:endParaRPr lang="nb-NO" dirty="0"/>
          </a:p>
        </p:txBody>
      </p:sp>
    </p:spTree>
    <p:extLst>
      <p:ext uri="{BB962C8B-B14F-4D97-AF65-F5344CB8AC3E}">
        <p14:creationId xmlns:p14="http://schemas.microsoft.com/office/powerpoint/2010/main" val="2936356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TextEdit="1"/>
          </p:cNvSpPr>
          <p:nvPr>
            <p:ph type="sldImg"/>
          </p:nvPr>
        </p:nvSpPr>
        <p:spPr bwMode="auto">
          <a:noFill/>
          <a:ln>
            <a:solidFill>
              <a:srgbClr val="000000"/>
            </a:solidFill>
            <a:miter lim="800000"/>
            <a:headEnd/>
            <a:tailEnd/>
          </a:ln>
        </p:spPr>
      </p:sp>
      <p:sp>
        <p:nvSpPr>
          <p:cNvPr id="35843" name="Rectangle 3"/>
          <p:cNvSpPr>
            <a:spLocks noGrp="1"/>
          </p:cNvSpPr>
          <p:nvPr>
            <p:ph type="body" idx="1"/>
          </p:nvPr>
        </p:nvSpPr>
        <p:spPr bwMode="auto">
          <a:noFill/>
        </p:spPr>
        <p:txBody>
          <a:bodyPr wrap="square" numCol="1" anchor="t" anchorCtr="0" compatLnSpc="1">
            <a:prstTxWarp prst="textNoShape">
              <a:avLst/>
            </a:prstTxWarp>
          </a:bodyPr>
          <a:lstStyle/>
          <a:p>
            <a:r>
              <a:rPr lang="nb-NO" sz="1100" dirty="0" err="1" smtClean="0"/>
              <a:t>We</a:t>
            </a:r>
            <a:r>
              <a:rPr lang="nb-NO" sz="1100" dirty="0" smtClean="0"/>
              <a:t> have a </a:t>
            </a:r>
            <a:r>
              <a:rPr lang="nb-NO" sz="1100" dirty="0" err="1" smtClean="0"/>
              <a:t>new</a:t>
            </a:r>
            <a:r>
              <a:rPr lang="nb-NO" sz="1100" dirty="0" smtClean="0"/>
              <a:t> </a:t>
            </a:r>
            <a:r>
              <a:rPr lang="nb-NO" sz="1100" dirty="0" err="1" smtClean="0"/>
              <a:t>government</a:t>
            </a:r>
            <a:r>
              <a:rPr lang="nb-NO" sz="1100" dirty="0" smtClean="0"/>
              <a:t> in </a:t>
            </a:r>
            <a:r>
              <a:rPr lang="nb-NO" sz="1100" dirty="0" err="1" smtClean="0"/>
              <a:t>place</a:t>
            </a:r>
            <a:r>
              <a:rPr lang="nb-NO" sz="1100" dirty="0" smtClean="0"/>
              <a:t> </a:t>
            </a:r>
            <a:r>
              <a:rPr lang="nb-NO" sz="1100" dirty="0" err="1" smtClean="0"/>
              <a:t>after</a:t>
            </a:r>
            <a:r>
              <a:rPr lang="nb-NO" sz="1100" dirty="0" smtClean="0"/>
              <a:t> last </a:t>
            </a:r>
            <a:r>
              <a:rPr lang="nb-NO" sz="1100" dirty="0" err="1" smtClean="0"/>
              <a:t>fall’s</a:t>
            </a:r>
            <a:r>
              <a:rPr lang="nb-NO" sz="1100" dirty="0" smtClean="0"/>
              <a:t> </a:t>
            </a:r>
            <a:r>
              <a:rPr lang="nb-NO" sz="1100" dirty="0" err="1" smtClean="0"/>
              <a:t>elections</a:t>
            </a:r>
            <a:r>
              <a:rPr lang="nb-NO" sz="1100" dirty="0" smtClean="0"/>
              <a:t>. </a:t>
            </a:r>
            <a:r>
              <a:rPr lang="nb-NO" sz="1100" dirty="0" err="1" smtClean="0"/>
              <a:t>They</a:t>
            </a:r>
            <a:r>
              <a:rPr lang="nb-NO" sz="1100" dirty="0" smtClean="0"/>
              <a:t> have </a:t>
            </a:r>
            <a:r>
              <a:rPr lang="nb-NO" sz="1100" dirty="0" err="1" smtClean="0"/>
              <a:t>signalized</a:t>
            </a:r>
            <a:r>
              <a:rPr lang="nb-NO" sz="1100" dirty="0" smtClean="0"/>
              <a:t> a push for </a:t>
            </a:r>
            <a:r>
              <a:rPr lang="nb-NO" sz="1100" dirty="0" err="1" smtClean="0"/>
              <a:t>fewer</a:t>
            </a:r>
            <a:r>
              <a:rPr lang="nb-NO" sz="1100" dirty="0" smtClean="0"/>
              <a:t> and </a:t>
            </a:r>
            <a:r>
              <a:rPr lang="nb-NO" sz="1100" dirty="0" err="1" smtClean="0"/>
              <a:t>larger</a:t>
            </a:r>
            <a:r>
              <a:rPr lang="nb-NO" sz="1100" dirty="0" smtClean="0"/>
              <a:t> </a:t>
            </a:r>
            <a:r>
              <a:rPr lang="nb-NO" sz="1100" dirty="0" err="1" smtClean="0"/>
              <a:t>municipalities</a:t>
            </a:r>
            <a:r>
              <a:rPr lang="nb-NO" sz="1100" dirty="0" smtClean="0"/>
              <a:t>.</a:t>
            </a:r>
            <a:r>
              <a:rPr lang="nb-NO" sz="1100" baseline="0" dirty="0" smtClean="0"/>
              <a:t> </a:t>
            </a:r>
            <a:r>
              <a:rPr lang="nb-NO" sz="1100" baseline="0" dirty="0" err="1" smtClean="0"/>
              <a:t>We</a:t>
            </a:r>
            <a:r>
              <a:rPr lang="nb-NO" sz="1100" baseline="0" dirty="0" smtClean="0"/>
              <a:t> </a:t>
            </a:r>
            <a:r>
              <a:rPr lang="nb-NO" sz="1100" baseline="0" dirty="0" err="1" smtClean="0"/>
              <a:t>will</a:t>
            </a:r>
            <a:r>
              <a:rPr lang="nb-NO" sz="1100" baseline="0" dirty="0" smtClean="0"/>
              <a:t> </a:t>
            </a:r>
            <a:r>
              <a:rPr lang="nb-NO" sz="1100" baseline="0" dirty="0" err="1" smtClean="0"/>
              <a:t>see</a:t>
            </a:r>
            <a:r>
              <a:rPr lang="nb-NO" sz="1100" baseline="0" dirty="0" smtClean="0"/>
              <a:t> </a:t>
            </a:r>
            <a:r>
              <a:rPr lang="nb-NO" sz="1100" baseline="0" dirty="0" err="1" smtClean="0"/>
              <a:t>how</a:t>
            </a:r>
            <a:r>
              <a:rPr lang="nb-NO" sz="1100" baseline="0" dirty="0" smtClean="0"/>
              <a:t> </a:t>
            </a:r>
            <a:r>
              <a:rPr lang="nb-NO" sz="1100" baseline="0" dirty="0" err="1" smtClean="0"/>
              <a:t>the</a:t>
            </a:r>
            <a:r>
              <a:rPr lang="nb-NO" sz="1100" baseline="0" dirty="0" smtClean="0"/>
              <a:t> </a:t>
            </a:r>
            <a:r>
              <a:rPr lang="nb-NO" sz="1100" baseline="0" dirty="0" err="1" smtClean="0"/>
              <a:t>municpal</a:t>
            </a:r>
            <a:r>
              <a:rPr lang="nb-NO" sz="1100" baseline="0" dirty="0" smtClean="0"/>
              <a:t> </a:t>
            </a:r>
            <a:r>
              <a:rPr lang="nb-NO" sz="1100" baseline="0" dirty="0" err="1" smtClean="0"/>
              <a:t>map</a:t>
            </a:r>
            <a:r>
              <a:rPr lang="nb-NO" sz="1100" baseline="0" dirty="0" smtClean="0"/>
              <a:t> </a:t>
            </a:r>
            <a:r>
              <a:rPr lang="nb-NO" sz="1100" baseline="0" dirty="0" err="1" smtClean="0"/>
              <a:t>will</a:t>
            </a:r>
            <a:r>
              <a:rPr lang="nb-NO" sz="1100" baseline="0" dirty="0" smtClean="0"/>
              <a:t> </a:t>
            </a:r>
            <a:r>
              <a:rPr lang="nb-NO" sz="1100" baseline="0" dirty="0" err="1" smtClean="0"/>
              <a:t>look</a:t>
            </a:r>
            <a:r>
              <a:rPr lang="nb-NO" sz="1100" baseline="0" dirty="0" smtClean="0"/>
              <a:t> like in </a:t>
            </a:r>
            <a:r>
              <a:rPr lang="nb-NO" sz="1100" baseline="0" dirty="0" err="1" smtClean="0"/>
              <a:t>the</a:t>
            </a:r>
            <a:r>
              <a:rPr lang="nb-NO" sz="1100" baseline="0" dirty="0" smtClean="0"/>
              <a:t> </a:t>
            </a:r>
            <a:r>
              <a:rPr lang="nb-NO" sz="1100" baseline="0" dirty="0" err="1" smtClean="0"/>
              <a:t>years</a:t>
            </a:r>
            <a:r>
              <a:rPr lang="nb-NO" sz="1100" baseline="0" dirty="0" smtClean="0"/>
              <a:t> to </a:t>
            </a:r>
            <a:r>
              <a:rPr lang="nb-NO" sz="1100" baseline="0" dirty="0" err="1" smtClean="0"/>
              <a:t>come</a:t>
            </a:r>
            <a:r>
              <a:rPr lang="nb-NO" sz="1100" baseline="0" dirty="0" smtClean="0"/>
              <a:t>. The </a:t>
            </a:r>
            <a:r>
              <a:rPr lang="nb-NO" sz="1100" baseline="0" dirty="0" err="1" smtClean="0"/>
              <a:t>process</a:t>
            </a:r>
            <a:r>
              <a:rPr lang="nb-NO" sz="1100" baseline="0" dirty="0" smtClean="0"/>
              <a:t> has just </a:t>
            </a:r>
            <a:r>
              <a:rPr lang="nb-NO" sz="1100" baseline="0" dirty="0" err="1" smtClean="0"/>
              <a:t>begun</a:t>
            </a:r>
            <a:r>
              <a:rPr lang="nb-NO" sz="1100" baseline="0" dirty="0" smtClean="0"/>
              <a:t>. </a:t>
            </a:r>
            <a:endParaRPr lang="nb-NO" sz="1100" dirty="0" smtClean="0"/>
          </a:p>
        </p:txBody>
      </p:sp>
    </p:spTree>
    <p:extLst>
      <p:ext uri="{BB962C8B-B14F-4D97-AF65-F5344CB8AC3E}">
        <p14:creationId xmlns:p14="http://schemas.microsoft.com/office/powerpoint/2010/main" val="718523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fld id="{36A22193-FD33-426B-B32C-EA55F3F33FF7}" type="slidenum">
              <a:rPr lang="nb-NO" smtClean="0"/>
              <a:pPr/>
              <a:t>11</a:t>
            </a:fld>
            <a:endParaRPr lang="nb-NO" dirty="0"/>
          </a:p>
        </p:txBody>
      </p:sp>
    </p:spTree>
    <p:extLst>
      <p:ext uri="{BB962C8B-B14F-4D97-AF65-F5344CB8AC3E}">
        <p14:creationId xmlns:p14="http://schemas.microsoft.com/office/powerpoint/2010/main" val="3088344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Plassholder for lysbilde 1"/>
          <p:cNvSpPr>
            <a:spLocks noGrp="1" noRot="1" noChangeAspect="1" noTextEdit="1"/>
          </p:cNvSpPr>
          <p:nvPr>
            <p:ph type="sldImg"/>
          </p:nvPr>
        </p:nvSpPr>
        <p:spPr bwMode="auto">
          <a:noFill/>
          <a:ln>
            <a:solidFill>
              <a:srgbClr val="000000"/>
            </a:solidFill>
            <a:miter lim="800000"/>
            <a:headEnd/>
            <a:tailEnd/>
          </a:ln>
        </p:spPr>
      </p:sp>
      <p:sp>
        <p:nvSpPr>
          <p:cNvPr id="28675" name="Plassholder for nota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b-NO" sz="1100" b="0" dirty="0" smtClean="0"/>
              <a:t>I </a:t>
            </a:r>
            <a:r>
              <a:rPr lang="nb-NO" sz="1100" b="0" dirty="0" err="1" smtClean="0"/>
              <a:t>will</a:t>
            </a:r>
            <a:r>
              <a:rPr lang="nb-NO" sz="1100" b="0" dirty="0" smtClean="0"/>
              <a:t> start </a:t>
            </a:r>
            <a:r>
              <a:rPr lang="nb-NO" sz="1100" b="0" dirty="0" err="1" smtClean="0"/>
              <a:t>with</a:t>
            </a:r>
            <a:r>
              <a:rPr lang="nb-NO" sz="1100" b="0" dirty="0" smtClean="0"/>
              <a:t> </a:t>
            </a:r>
            <a:r>
              <a:rPr lang="nb-NO" sz="1100" b="0" dirty="0" err="1" smtClean="0"/>
              <a:t>some</a:t>
            </a:r>
            <a:r>
              <a:rPr lang="nb-NO" sz="1100" b="0" dirty="0" smtClean="0"/>
              <a:t> </a:t>
            </a:r>
            <a:r>
              <a:rPr lang="nb-NO" sz="1100" b="0" dirty="0" err="1" smtClean="0"/>
              <a:t>basic</a:t>
            </a:r>
            <a:r>
              <a:rPr lang="nb-NO" sz="1100" b="0" dirty="0" smtClean="0"/>
              <a:t> </a:t>
            </a:r>
            <a:r>
              <a:rPr lang="nb-NO" sz="1100" b="0" dirty="0" err="1" smtClean="0"/>
              <a:t>facts</a:t>
            </a:r>
            <a:r>
              <a:rPr lang="nb-NO" sz="1100" b="0" dirty="0" smtClean="0"/>
              <a:t>.</a:t>
            </a:r>
            <a:r>
              <a:rPr lang="nb-NO" sz="1100" b="0" baseline="0" dirty="0" smtClean="0"/>
              <a:t> </a:t>
            </a:r>
            <a:r>
              <a:rPr lang="nb-NO" sz="1100" b="0" baseline="0" dirty="0" err="1" smtClean="0"/>
              <a:t>Lying</a:t>
            </a:r>
            <a:r>
              <a:rPr lang="nb-NO" sz="1100" b="0" baseline="0" dirty="0" smtClean="0"/>
              <a:t> in </a:t>
            </a:r>
            <a:r>
              <a:rPr lang="nb-NO" sz="1100" b="0" baseline="0" dirty="0" err="1" smtClean="0"/>
              <a:t>the</a:t>
            </a:r>
            <a:r>
              <a:rPr lang="nb-NO" sz="1100" b="0" baseline="0" dirty="0" smtClean="0"/>
              <a:t> </a:t>
            </a:r>
            <a:r>
              <a:rPr lang="nb-NO" sz="1100" b="0" baseline="0" dirty="0" err="1" smtClean="0"/>
              <a:t>heart</a:t>
            </a:r>
            <a:r>
              <a:rPr lang="nb-NO" sz="1100" b="0" baseline="0" dirty="0" smtClean="0"/>
              <a:t> </a:t>
            </a:r>
            <a:r>
              <a:rPr lang="nb-NO" sz="1100" b="0" baseline="0" dirty="0" err="1" smtClean="0"/>
              <a:t>of</a:t>
            </a:r>
            <a:r>
              <a:rPr lang="nb-NO" sz="1100" b="0" baseline="0" dirty="0" smtClean="0"/>
              <a:t> Norway, </a:t>
            </a:r>
            <a:r>
              <a:rPr lang="nb-NO" sz="1100" b="0" dirty="0" smtClean="0"/>
              <a:t>Oppland is </a:t>
            </a:r>
            <a:r>
              <a:rPr lang="nb-NO" sz="1100" b="0" dirty="0" err="1" smtClean="0"/>
              <a:t>the</a:t>
            </a:r>
            <a:r>
              <a:rPr lang="nb-NO" sz="1100" b="0" dirty="0" smtClean="0"/>
              <a:t> </a:t>
            </a:r>
            <a:r>
              <a:rPr lang="nb-NO" sz="1100" dirty="0" err="1" smtClean="0"/>
              <a:t>only</a:t>
            </a:r>
            <a:r>
              <a:rPr lang="nb-NO" sz="1100" dirty="0" smtClean="0"/>
              <a:t> </a:t>
            </a:r>
            <a:r>
              <a:rPr lang="nb-NO" sz="1100" dirty="0" err="1" smtClean="0"/>
              <a:t>county</a:t>
            </a:r>
            <a:r>
              <a:rPr lang="nb-NO" sz="1100" dirty="0" smtClean="0"/>
              <a:t> </a:t>
            </a:r>
            <a:r>
              <a:rPr lang="nb-NO" sz="1100" dirty="0" err="1" smtClean="0"/>
              <a:t>without</a:t>
            </a:r>
            <a:r>
              <a:rPr lang="nb-NO" sz="1100" dirty="0" smtClean="0"/>
              <a:t> a </a:t>
            </a:r>
            <a:r>
              <a:rPr lang="nb-NO" sz="1100" dirty="0" err="1" smtClean="0"/>
              <a:t>coastline</a:t>
            </a:r>
            <a:r>
              <a:rPr lang="nb-NO" sz="1100" dirty="0" smtClean="0"/>
              <a:t> or </a:t>
            </a:r>
            <a:r>
              <a:rPr lang="nb-NO" sz="1100" dirty="0" err="1" smtClean="0"/>
              <a:t>national</a:t>
            </a:r>
            <a:r>
              <a:rPr lang="nb-NO" sz="1100" dirty="0" smtClean="0"/>
              <a:t> border. </a:t>
            </a:r>
            <a:r>
              <a:rPr lang="nb-NO" sz="1100" dirty="0" err="1" smtClean="0"/>
              <a:t>Its</a:t>
            </a:r>
            <a:r>
              <a:rPr lang="nb-NO" sz="1100" dirty="0" smtClean="0"/>
              <a:t> area covers </a:t>
            </a:r>
            <a:r>
              <a:rPr lang="nb-NO" sz="1100" dirty="0" err="1" smtClean="0"/>
              <a:t>around</a:t>
            </a:r>
            <a:r>
              <a:rPr lang="nb-NO" sz="1100" dirty="0" smtClean="0"/>
              <a:t> 25</a:t>
            </a:r>
            <a:r>
              <a:rPr lang="nb-NO" sz="1100" baseline="0" dirty="0" smtClean="0"/>
              <a:t> </a:t>
            </a:r>
            <a:r>
              <a:rPr lang="nb-NO" sz="1100" baseline="0" dirty="0" err="1" smtClean="0"/>
              <a:t>thousand</a:t>
            </a:r>
            <a:r>
              <a:rPr lang="nb-NO" sz="1100" baseline="0" dirty="0" smtClean="0"/>
              <a:t> </a:t>
            </a:r>
            <a:r>
              <a:rPr lang="nb-NO" sz="1100" baseline="0" dirty="0" err="1" smtClean="0"/>
              <a:t>square</a:t>
            </a:r>
            <a:r>
              <a:rPr lang="nb-NO" sz="1100" baseline="0" dirty="0" smtClean="0"/>
              <a:t> kilometers, and has </a:t>
            </a:r>
            <a:r>
              <a:rPr lang="nb-NO" sz="1100" baseline="0" dirty="0" err="1" smtClean="0"/>
              <a:t>close</a:t>
            </a:r>
            <a:r>
              <a:rPr lang="nb-NO" sz="1100" baseline="0" dirty="0" smtClean="0"/>
              <a:t> 190 000 </a:t>
            </a:r>
            <a:r>
              <a:rPr lang="nb-NO" sz="1100" baseline="0" dirty="0" err="1" smtClean="0"/>
              <a:t>inhabitants</a:t>
            </a:r>
            <a:r>
              <a:rPr lang="nb-NO" sz="1100" baseline="0" dirty="0" smtClean="0"/>
              <a:t>.</a:t>
            </a:r>
          </a:p>
          <a:p>
            <a:pPr eaLnBrk="1" hangingPunct="1">
              <a:spcBef>
                <a:spcPct val="0"/>
              </a:spcBef>
            </a:pPr>
            <a:endParaRPr lang="nb-NO" sz="1100" baseline="0" dirty="0" smtClean="0"/>
          </a:p>
          <a:p>
            <a:pPr eaLnBrk="1" hangingPunct="1">
              <a:spcBef>
                <a:spcPct val="0"/>
              </a:spcBef>
            </a:pPr>
            <a:r>
              <a:rPr lang="nb-NO" sz="1100" baseline="0" dirty="0" err="1" smtClean="0"/>
              <a:t>There</a:t>
            </a:r>
            <a:r>
              <a:rPr lang="nb-NO" sz="1100" baseline="0" dirty="0" smtClean="0"/>
              <a:t> </a:t>
            </a:r>
            <a:r>
              <a:rPr lang="nb-NO" sz="1100" baseline="0" dirty="0" err="1" smtClean="0"/>
              <a:t>are</a:t>
            </a:r>
            <a:r>
              <a:rPr lang="nb-NO" sz="1100" baseline="0" dirty="0" smtClean="0"/>
              <a:t> 26 </a:t>
            </a:r>
            <a:r>
              <a:rPr lang="nb-NO" sz="1100" baseline="0" dirty="0" err="1" smtClean="0"/>
              <a:t>municipalities</a:t>
            </a:r>
            <a:r>
              <a:rPr lang="nb-NO" sz="1100" baseline="0" dirty="0" smtClean="0"/>
              <a:t> in Oppland and 6 regions and has 5 </a:t>
            </a:r>
            <a:r>
              <a:rPr lang="nb-NO" sz="1100" baseline="0" dirty="0" err="1" smtClean="0"/>
              <a:t>towns</a:t>
            </a:r>
            <a:r>
              <a:rPr lang="nb-NO" sz="1100" baseline="0" dirty="0" smtClean="0"/>
              <a:t>, </a:t>
            </a:r>
            <a:r>
              <a:rPr lang="nb-NO" sz="1100" baseline="0" dirty="0" err="1" smtClean="0"/>
              <a:t>of</a:t>
            </a:r>
            <a:r>
              <a:rPr lang="nb-NO" sz="1100" baseline="0" dirty="0" smtClean="0"/>
              <a:t> </a:t>
            </a:r>
            <a:r>
              <a:rPr lang="nb-NO" sz="1100" baseline="0" dirty="0" err="1" smtClean="0"/>
              <a:t>which</a:t>
            </a:r>
            <a:r>
              <a:rPr lang="nb-NO" sz="1100" baseline="0" dirty="0" smtClean="0"/>
              <a:t> Lillehammer is </a:t>
            </a:r>
            <a:r>
              <a:rPr lang="nb-NO" sz="1100" baseline="0" dirty="0" err="1" smtClean="0"/>
              <a:t>probably</a:t>
            </a:r>
            <a:r>
              <a:rPr lang="nb-NO" sz="1100" baseline="0" dirty="0" smtClean="0"/>
              <a:t> </a:t>
            </a:r>
            <a:r>
              <a:rPr lang="nb-NO" sz="1100" baseline="0" dirty="0" err="1" smtClean="0"/>
              <a:t>the</a:t>
            </a:r>
            <a:r>
              <a:rPr lang="nb-NO" sz="1100" baseline="0" dirty="0" smtClean="0"/>
              <a:t> most </a:t>
            </a:r>
            <a:r>
              <a:rPr lang="nb-NO" sz="1100" baseline="0" dirty="0" err="1" smtClean="0"/>
              <a:t>well-known</a:t>
            </a:r>
            <a:r>
              <a:rPr lang="nb-NO" sz="1100" baseline="0" dirty="0" smtClean="0"/>
              <a:t> </a:t>
            </a:r>
            <a:r>
              <a:rPr lang="nb-NO" sz="1100" baseline="0" dirty="0" err="1" smtClean="0"/>
              <a:t>internationally</a:t>
            </a:r>
            <a:r>
              <a:rPr lang="nb-NO" sz="1100" baseline="0" dirty="0" smtClean="0"/>
              <a:t>, due to </a:t>
            </a:r>
            <a:r>
              <a:rPr lang="nb-NO" sz="1100" baseline="0" dirty="0" err="1" smtClean="0"/>
              <a:t>the</a:t>
            </a:r>
            <a:r>
              <a:rPr lang="nb-NO" sz="1100" baseline="0" dirty="0" smtClean="0"/>
              <a:t> Winter Olympics in 1994.</a:t>
            </a:r>
            <a:endParaRPr lang="nb-NO" sz="1100" dirty="0" smtClean="0"/>
          </a:p>
          <a:p>
            <a:pPr eaLnBrk="1" hangingPunct="1">
              <a:spcBef>
                <a:spcPct val="0"/>
              </a:spcBef>
            </a:pPr>
            <a:endParaRPr lang="nb-NO" sz="1100" dirty="0" smtClean="0"/>
          </a:p>
        </p:txBody>
      </p:sp>
      <p:sp>
        <p:nvSpPr>
          <p:cNvPr id="16387" name="Plassholder for lysbildenumm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7C8323-E9B0-4D77-8523-E5C815EA0176}" type="slidenum">
              <a:rPr lang="nb-NO">
                <a:cs typeface="Arial" charset="0"/>
              </a:rPr>
              <a:pPr fontAlgn="base">
                <a:spcBef>
                  <a:spcPct val="0"/>
                </a:spcBef>
                <a:spcAft>
                  <a:spcPct val="0"/>
                </a:spcAft>
                <a:defRPr/>
              </a:pPr>
              <a:t>12</a:t>
            </a:fld>
            <a:endParaRPr lang="nb-NO">
              <a:cs typeface="Arial" charset="0"/>
            </a:endParaRPr>
          </a:p>
        </p:txBody>
      </p:sp>
    </p:spTree>
    <p:extLst>
      <p:ext uri="{BB962C8B-B14F-4D97-AF65-F5344CB8AC3E}">
        <p14:creationId xmlns:p14="http://schemas.microsoft.com/office/powerpoint/2010/main" val="2019778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fld id="{36A22193-FD33-426B-B32C-EA55F3F33FF7}" type="slidenum">
              <a:rPr lang="nb-NO" smtClean="0"/>
              <a:pPr/>
              <a:t>17</a:t>
            </a:fld>
            <a:endParaRPr lang="nb-NO"/>
          </a:p>
        </p:txBody>
      </p:sp>
    </p:spTree>
    <p:extLst>
      <p:ext uri="{BB962C8B-B14F-4D97-AF65-F5344CB8AC3E}">
        <p14:creationId xmlns:p14="http://schemas.microsoft.com/office/powerpoint/2010/main" val="42509835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pic>
        <p:nvPicPr>
          <p:cNvPr id="7" name="Bilde 6" descr="Mogop_fylt og strek_blaa_forloepning.jpg"/>
          <p:cNvPicPr>
            <a:picLocks noChangeAspect="1"/>
          </p:cNvPicPr>
          <p:nvPr userDrawn="1"/>
        </p:nvPicPr>
        <p:blipFill>
          <a:blip r:embed="rId2" cstate="print"/>
          <a:srcRect b="19153"/>
          <a:stretch>
            <a:fillRect/>
          </a:stretch>
        </p:blipFill>
        <p:spPr>
          <a:xfrm>
            <a:off x="0" y="-1"/>
            <a:ext cx="9144000" cy="6858001"/>
          </a:xfrm>
          <a:prstGeom prst="rect">
            <a:avLst/>
          </a:prstGeom>
        </p:spPr>
      </p:pic>
      <p:pic>
        <p:nvPicPr>
          <p:cNvPr id="8" name="Bilde 7" descr="ofk_sentrert_farge.png"/>
          <p:cNvPicPr>
            <a:picLocks noChangeAspect="1"/>
          </p:cNvPicPr>
          <p:nvPr userDrawn="1"/>
        </p:nvPicPr>
        <p:blipFill>
          <a:blip r:embed="rId3" cstate="print"/>
          <a:stretch>
            <a:fillRect/>
          </a:stretch>
        </p:blipFill>
        <p:spPr>
          <a:xfrm>
            <a:off x="4067944" y="5049992"/>
            <a:ext cx="1170625" cy="899288"/>
          </a:xfrm>
          <a:prstGeom prst="rect">
            <a:avLst/>
          </a:prstGeom>
        </p:spPr>
      </p:pic>
      <p:sp>
        <p:nvSpPr>
          <p:cNvPr id="2" name="Tittel 1"/>
          <p:cNvSpPr>
            <a:spLocks noGrp="1"/>
          </p:cNvSpPr>
          <p:nvPr>
            <p:ph type="ctrTitle"/>
          </p:nvPr>
        </p:nvSpPr>
        <p:spPr>
          <a:xfrm>
            <a:off x="685800" y="878855"/>
            <a:ext cx="7772400" cy="1470025"/>
          </a:xfrm>
        </p:spPr>
        <p:txBody>
          <a:bodyPr/>
          <a:lstStyle/>
          <a:p>
            <a:r>
              <a:rPr lang="nb-NO" smtClean="0"/>
              <a:t>Klikk for å redigere tittelstil</a:t>
            </a:r>
            <a:endParaRPr lang="nb-NO" dirty="0"/>
          </a:p>
        </p:txBody>
      </p:sp>
      <p:sp>
        <p:nvSpPr>
          <p:cNvPr id="3" name="Undertittel 2"/>
          <p:cNvSpPr>
            <a:spLocks noGrp="1"/>
          </p:cNvSpPr>
          <p:nvPr>
            <p:ph type="subTitle" idx="1"/>
          </p:nvPr>
        </p:nvSpPr>
        <p:spPr>
          <a:xfrm>
            <a:off x="1371600" y="2540496"/>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smtClean="0"/>
              <a:t>Klikk for å redigere undertittelstil i malen</a:t>
            </a:r>
            <a:endParaRPr lang="nb-NO" dirty="0"/>
          </a:p>
        </p:txBody>
      </p:sp>
      <p:sp>
        <p:nvSpPr>
          <p:cNvPr id="4" name="Plassholder for dato 3"/>
          <p:cNvSpPr>
            <a:spLocks noGrp="1"/>
          </p:cNvSpPr>
          <p:nvPr>
            <p:ph type="dt" sz="half" idx="10"/>
          </p:nvPr>
        </p:nvSpPr>
        <p:spPr>
          <a:xfrm>
            <a:off x="539552" y="6376243"/>
            <a:ext cx="2133600" cy="365125"/>
          </a:xfrm>
          <a:prstGeom prst="rect">
            <a:avLst/>
          </a:prstGeom>
        </p:spPr>
        <p:txBody>
          <a:bodyPr/>
          <a:lstStyle>
            <a:lvl1pPr>
              <a:defRPr sz="1200"/>
            </a:lvl1pPr>
          </a:lstStyle>
          <a:p>
            <a:endParaRPr lang="nb-NO" dirty="0"/>
          </a:p>
        </p:txBody>
      </p:sp>
      <p:sp>
        <p:nvSpPr>
          <p:cNvPr id="6" name="Plassholder for lysbildenummer 5"/>
          <p:cNvSpPr>
            <a:spLocks noGrp="1"/>
          </p:cNvSpPr>
          <p:nvPr>
            <p:ph type="sldNum" sz="quarter" idx="12"/>
          </p:nvPr>
        </p:nvSpPr>
        <p:spPr>
          <a:xfrm>
            <a:off x="6732240" y="6381328"/>
            <a:ext cx="2133600" cy="365125"/>
          </a:xfrm>
          <a:prstGeom prst="rect">
            <a:avLst/>
          </a:prstGeom>
        </p:spPr>
        <p:txBody>
          <a:bodyPr/>
          <a:lstStyle/>
          <a:p>
            <a:fld id="{CA0AEECD-0EAE-40AC-B950-E8E0A95E2B2F}" type="slidenum">
              <a:rPr lang="nb-NO" smtClean="0"/>
              <a:pPr/>
              <a:t>‹#›</a:t>
            </a:fld>
            <a:endParaRPr lang="nb-NO" dirty="0"/>
          </a:p>
        </p:txBody>
      </p:sp>
      <p:sp>
        <p:nvSpPr>
          <p:cNvPr id="9" name="Plassholder for bunntekst 4"/>
          <p:cNvSpPr>
            <a:spLocks noGrp="1"/>
          </p:cNvSpPr>
          <p:nvPr>
            <p:ph type="ftr" sz="quarter" idx="11"/>
          </p:nvPr>
        </p:nvSpPr>
        <p:spPr>
          <a:xfrm>
            <a:off x="3347864" y="6376243"/>
            <a:ext cx="2895600" cy="365125"/>
          </a:xfrm>
          <a:prstGeom prst="rect">
            <a:avLst/>
          </a:prstGeom>
        </p:spPr>
        <p:txBody>
          <a:bodyPr/>
          <a:lstStyle>
            <a:lvl1pPr algn="ctr">
              <a:defRPr sz="1200">
                <a:solidFill>
                  <a:schemeClr val="tx1"/>
                </a:solidFill>
              </a:defRPr>
            </a:lvl1pPr>
          </a:lstStyle>
          <a:p>
            <a:endParaRPr lang="nb-NO"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dirty="0"/>
          </a:p>
        </p:txBody>
      </p:sp>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p:txBody>
      </p:sp>
      <p:sp>
        <p:nvSpPr>
          <p:cNvPr id="10" name="Plassholder for lysbildenummer 5"/>
          <p:cNvSpPr>
            <a:spLocks noGrp="1"/>
          </p:cNvSpPr>
          <p:nvPr>
            <p:ph type="sldNum" sz="quarter" idx="12"/>
          </p:nvPr>
        </p:nvSpPr>
        <p:spPr>
          <a:xfrm>
            <a:off x="6732240" y="6453336"/>
            <a:ext cx="2133600" cy="365125"/>
          </a:xfrm>
          <a:prstGeom prst="rect">
            <a:avLst/>
          </a:prstGeom>
        </p:spPr>
        <p:txBody>
          <a:bodyPr/>
          <a:lstStyle/>
          <a:p>
            <a:fld id="{CA0AEECD-0EAE-40AC-B950-E8E0A95E2B2F}" type="slidenum">
              <a:rPr lang="nb-NO" smtClean="0"/>
              <a:pPr/>
              <a:t>‹#›</a:t>
            </a:fld>
            <a:endParaRPr lang="nb-NO" dirty="0"/>
          </a:p>
        </p:txBody>
      </p:sp>
      <p:sp>
        <p:nvSpPr>
          <p:cNvPr id="11" name="Plassholder for bunntekst 4"/>
          <p:cNvSpPr>
            <a:spLocks noGrp="1"/>
          </p:cNvSpPr>
          <p:nvPr>
            <p:ph type="ftr" sz="quarter" idx="11"/>
          </p:nvPr>
        </p:nvSpPr>
        <p:spPr>
          <a:xfrm>
            <a:off x="3347864" y="6448251"/>
            <a:ext cx="2895600" cy="365125"/>
          </a:xfrm>
          <a:prstGeom prst="rect">
            <a:avLst/>
          </a:prstGeom>
        </p:spPr>
        <p:txBody>
          <a:bodyPr/>
          <a:lstStyle>
            <a:lvl1pPr algn="ctr">
              <a:defRPr sz="1200">
                <a:solidFill>
                  <a:schemeClr val="tx1"/>
                </a:solidFill>
              </a:defRPr>
            </a:lvl1pPr>
          </a:lstStyle>
          <a:p>
            <a:endParaRPr lang="nb-NO"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8" name="Plassholder for lysbildenummer 5"/>
          <p:cNvSpPr>
            <a:spLocks noGrp="1"/>
          </p:cNvSpPr>
          <p:nvPr>
            <p:ph type="sldNum" sz="quarter" idx="12"/>
          </p:nvPr>
        </p:nvSpPr>
        <p:spPr>
          <a:xfrm>
            <a:off x="6732240" y="6453336"/>
            <a:ext cx="2133600" cy="365125"/>
          </a:xfrm>
          <a:prstGeom prst="rect">
            <a:avLst/>
          </a:prstGeom>
        </p:spPr>
        <p:txBody>
          <a:bodyPr/>
          <a:lstStyle/>
          <a:p>
            <a:fld id="{CA0AEECD-0EAE-40AC-B950-E8E0A95E2B2F}" type="slidenum">
              <a:rPr lang="nb-NO" smtClean="0"/>
              <a:pPr/>
              <a:t>‹#›</a:t>
            </a:fld>
            <a:endParaRPr lang="nb-NO" dirty="0"/>
          </a:p>
        </p:txBody>
      </p:sp>
      <p:sp>
        <p:nvSpPr>
          <p:cNvPr id="9" name="Plassholder for bunntekst 4"/>
          <p:cNvSpPr>
            <a:spLocks noGrp="1"/>
          </p:cNvSpPr>
          <p:nvPr>
            <p:ph type="ftr" sz="quarter" idx="11"/>
          </p:nvPr>
        </p:nvSpPr>
        <p:spPr>
          <a:xfrm>
            <a:off x="3347864" y="6448251"/>
            <a:ext cx="2895600" cy="365125"/>
          </a:xfrm>
          <a:prstGeom prst="rect">
            <a:avLst/>
          </a:prstGeom>
        </p:spPr>
        <p:txBody>
          <a:bodyPr/>
          <a:lstStyle>
            <a:lvl1pPr algn="ctr">
              <a:defRPr sz="1200">
                <a:solidFill>
                  <a:schemeClr val="tx1"/>
                </a:solidFill>
              </a:defRPr>
            </a:lvl1pPr>
          </a:lstStyle>
          <a:p>
            <a:endParaRPr lang="nb-NO"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Bilde 6" descr="Mogop_overlapp_strek_bla.png"/>
          <p:cNvPicPr>
            <a:picLocks noChangeAspect="1"/>
          </p:cNvPicPr>
          <p:nvPr/>
        </p:nvPicPr>
        <p:blipFill>
          <a:blip r:embed="rId5" cstate="print"/>
          <a:srcRect r="40322" b="30479"/>
          <a:stretch>
            <a:fillRect/>
          </a:stretch>
        </p:blipFill>
        <p:spPr>
          <a:xfrm>
            <a:off x="7380312" y="4941168"/>
            <a:ext cx="1763688" cy="1916832"/>
          </a:xfrm>
          <a:prstGeom prst="rect">
            <a:avLst/>
          </a:prstGeom>
        </p:spPr>
      </p:pic>
      <p:sp>
        <p:nvSpPr>
          <p:cNvPr id="2" name="Plassholder for tittel 1"/>
          <p:cNvSpPr>
            <a:spLocks noGrp="1"/>
          </p:cNvSpPr>
          <p:nvPr>
            <p:ph type="title"/>
          </p:nvPr>
        </p:nvSpPr>
        <p:spPr>
          <a:xfrm>
            <a:off x="467544" y="1196752"/>
            <a:ext cx="8229600" cy="792088"/>
          </a:xfrm>
          <a:prstGeom prst="rect">
            <a:avLst/>
          </a:prstGeom>
        </p:spPr>
        <p:txBody>
          <a:bodyPr vert="horz" lIns="91440" tIns="45720" rIns="91440" bIns="45720" rtlCol="0" anchor="ctr">
            <a:normAutofit/>
          </a:bodyPr>
          <a:lstStyle/>
          <a:p>
            <a:r>
              <a:rPr lang="nb-NO" dirty="0" smtClean="0"/>
              <a:t>Klikk for å redigere tittelstil</a:t>
            </a:r>
            <a:endParaRPr lang="nb-NO" dirty="0"/>
          </a:p>
        </p:txBody>
      </p:sp>
      <p:sp>
        <p:nvSpPr>
          <p:cNvPr id="3" name="Plassholder for tekst 2"/>
          <p:cNvSpPr>
            <a:spLocks noGrp="1"/>
          </p:cNvSpPr>
          <p:nvPr>
            <p:ph type="body" idx="1"/>
          </p:nvPr>
        </p:nvSpPr>
        <p:spPr>
          <a:xfrm>
            <a:off x="457200" y="2276872"/>
            <a:ext cx="8229600" cy="3960440"/>
          </a:xfrm>
          <a:prstGeom prst="rect">
            <a:avLst/>
          </a:prstGeom>
        </p:spPr>
        <p:txBody>
          <a:bodyPr vert="horz" lIns="91440" tIns="45720" rIns="91440" bIns="45720" rtlCol="0">
            <a:normAutofit/>
          </a:bodyPr>
          <a:lstStyle/>
          <a:p>
            <a:pPr lvl="0"/>
            <a:r>
              <a:rPr lang="nb-NO" dirty="0" smtClean="0"/>
              <a:t>Klikk for å redigere tekststiler i malen</a:t>
            </a:r>
          </a:p>
          <a:p>
            <a:pPr lvl="0"/>
            <a:r>
              <a:rPr lang="nb-NO" dirty="0" smtClean="0"/>
              <a:t>Gule </a:t>
            </a:r>
            <a:r>
              <a:rPr lang="nb-NO" dirty="0" err="1" smtClean="0"/>
              <a:t>kulepunkt</a:t>
            </a:r>
            <a:r>
              <a:rPr lang="nb-NO" dirty="0" smtClean="0"/>
              <a:t> kan kopieres</a:t>
            </a:r>
          </a:p>
          <a:p>
            <a:pPr lvl="1"/>
            <a:r>
              <a:rPr lang="nb-NO" dirty="0" smtClean="0"/>
              <a:t>Andre nivå</a:t>
            </a:r>
          </a:p>
          <a:p>
            <a:pPr lvl="2"/>
            <a:r>
              <a:rPr lang="nb-NO" dirty="0" smtClean="0"/>
              <a:t>Tredje nivå</a:t>
            </a:r>
          </a:p>
        </p:txBody>
      </p:sp>
      <p:sp>
        <p:nvSpPr>
          <p:cNvPr id="9" name="Plassholder for lysbildenummer 5"/>
          <p:cNvSpPr>
            <a:spLocks noGrp="1"/>
          </p:cNvSpPr>
          <p:nvPr>
            <p:ph type="sldNum" sz="quarter" idx="4"/>
          </p:nvPr>
        </p:nvSpPr>
        <p:spPr>
          <a:xfrm>
            <a:off x="6732240" y="6453336"/>
            <a:ext cx="2133600" cy="332657"/>
          </a:xfrm>
          <a:prstGeom prst="rect">
            <a:avLst/>
          </a:prstGeom>
        </p:spPr>
        <p:txBody>
          <a:bodyPr/>
          <a:lstStyle>
            <a:lvl1pPr algn="r">
              <a:defRPr sz="1200"/>
            </a:lvl1pPr>
          </a:lstStyle>
          <a:p>
            <a:fld id="{CA0AEECD-0EAE-40AC-B950-E8E0A95E2B2F}" type="slidenum">
              <a:rPr lang="nb-NO" smtClean="0"/>
              <a:pPr/>
              <a:t>‹#›</a:t>
            </a:fld>
            <a:endParaRPr lang="nb-NO" dirty="0"/>
          </a:p>
        </p:txBody>
      </p:sp>
      <p:sp>
        <p:nvSpPr>
          <p:cNvPr id="10" name="Plassholder for bunntekst 4"/>
          <p:cNvSpPr txBox="1">
            <a:spLocks/>
          </p:cNvSpPr>
          <p:nvPr/>
        </p:nvSpPr>
        <p:spPr>
          <a:xfrm>
            <a:off x="467544" y="6336704"/>
            <a:ext cx="2808312" cy="476672"/>
          </a:xfrm>
          <a:prstGeom prst="rect">
            <a:avLst/>
          </a:prstGeom>
        </p:spPr>
        <p:txBody>
          <a:bodyPr vert="horz" lIns="91440" tIns="45720" rIns="91440" bIns="45720" rtlCol="0" anchor="ctr"/>
          <a:lstStyle>
            <a:lvl1pPr>
              <a:defRPr sz="1800" b="1">
                <a:solidFill>
                  <a:srgbClr val="A7A9AC"/>
                </a:solidFill>
                <a:latin typeface="Calibr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800" b="1" i="0" u="none" strike="noStrike" kern="1200" cap="none" spc="0" normalizeH="0" baseline="0" noProof="0" dirty="0" smtClean="0">
                <a:ln>
                  <a:noFill/>
                </a:ln>
                <a:solidFill>
                  <a:srgbClr val="A7A9AC"/>
                </a:solidFill>
                <a:effectLst/>
                <a:uLnTx/>
                <a:uFillTx/>
                <a:latin typeface="Calibri" pitchFamily="34" charset="0"/>
                <a:ea typeface="+mn-ea"/>
                <a:cs typeface="+mn-cs"/>
              </a:rPr>
              <a:t>Mulighetenes Oppland</a:t>
            </a:r>
            <a:endParaRPr kumimoji="0" lang="nb-NO" sz="1800" b="1" i="0" u="none" strike="noStrike" kern="1200" cap="none" spc="0" normalizeH="0" baseline="0" noProof="0" dirty="0">
              <a:ln>
                <a:noFill/>
              </a:ln>
              <a:solidFill>
                <a:srgbClr val="A7A9AC"/>
              </a:solidFill>
              <a:effectLst/>
              <a:uLnTx/>
              <a:uFillTx/>
              <a:latin typeface="Calibri" pitchFamily="34" charset="0"/>
              <a:ea typeface="+mn-ea"/>
              <a:cs typeface="+mn-cs"/>
            </a:endParaRPr>
          </a:p>
        </p:txBody>
      </p:sp>
      <p:pic>
        <p:nvPicPr>
          <p:cNvPr id="16" name="Bilde 15" descr="Fane_ppt_150.png"/>
          <p:cNvPicPr>
            <a:picLocks noChangeAspect="1"/>
          </p:cNvPicPr>
          <p:nvPr/>
        </p:nvPicPr>
        <p:blipFill>
          <a:blip r:embed="rId6" cstate="print"/>
          <a:srcRect l="13975" t="22008" r="39233" b="73220"/>
          <a:stretch>
            <a:fillRect/>
          </a:stretch>
        </p:blipFill>
        <p:spPr>
          <a:xfrm>
            <a:off x="3381" y="2829"/>
            <a:ext cx="9140107" cy="837285"/>
          </a:xfrm>
          <a:prstGeom prst="rect">
            <a:avLst/>
          </a:prstGeom>
        </p:spPr>
      </p:pic>
      <p:sp>
        <p:nvSpPr>
          <p:cNvPr id="11" name="Plassholder for bunntekst 4"/>
          <p:cNvSpPr>
            <a:spLocks noGrp="1"/>
          </p:cNvSpPr>
          <p:nvPr>
            <p:ph type="ftr" sz="quarter" idx="3"/>
          </p:nvPr>
        </p:nvSpPr>
        <p:spPr>
          <a:xfrm>
            <a:off x="3347864" y="6448251"/>
            <a:ext cx="2895600" cy="365125"/>
          </a:xfrm>
          <a:prstGeom prst="rect">
            <a:avLst/>
          </a:prstGeom>
        </p:spPr>
        <p:txBody>
          <a:bodyPr/>
          <a:lstStyle>
            <a:lvl1pPr algn="ctr">
              <a:defRPr sz="1200">
                <a:solidFill>
                  <a:schemeClr val="tx1"/>
                </a:solidFill>
              </a:defRPr>
            </a:lvl1pPr>
          </a:lstStyle>
          <a:p>
            <a:endParaRPr lang="nb-NO"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hf sldNum="0" hdr="0" ftr="0" dt="0"/>
  <p:txStyles>
    <p:titleStyle>
      <a:lvl1pPr algn="ctr" defTabSz="914400" rtl="0" eaLnBrk="1" latinLnBrk="0" hangingPunct="1">
        <a:spcBef>
          <a:spcPct val="0"/>
        </a:spcBef>
        <a:buNone/>
        <a:defRPr sz="3600" b="1"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rgbClr val="F3CF45"/>
        </a:buClr>
        <a:buSzPct val="70000"/>
        <a:buFont typeface="Wingdings" pitchFamily="2" charset="2"/>
        <a:buChar char="l"/>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1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 Id="rId5" Type="http://schemas.openxmlformats.org/officeDocument/2006/relationships/image" Target="../media/image35.emf"/><Relationship Id="rId4" Type="http://schemas.openxmlformats.org/officeDocument/2006/relationships/image" Target="../media/image34.emf"/></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www.regjeringen.no/en/dep/md/Selected-topics/planning/engelsk-test---planning-in-norway/engelsk-test----8-8-2-7/engelsk-test----8-8-2-5.html?id=710395" TargetMode="External"/><Relationship Id="rId7" Type="http://schemas.openxmlformats.org/officeDocument/2006/relationships/hyperlink" Target="http://www.regjeringen.no/en/dep/md/Selected-topics/planning/engelsk-test---planning-in-norway/engelsk-test----8-8-2-7/engelsk-test----8-8-2.html?id=710391" TargetMode="External"/><Relationship Id="rId2" Type="http://schemas.openxmlformats.org/officeDocument/2006/relationships/hyperlink" Target="http://www.regjeringen.no/en/dep/md/Selected-topics/planning/engelsk-test---planning-in-norway/engelsk-test----8-8-2-7/engelsk-test----8-8-2-6.html?id=710396" TargetMode="External"/><Relationship Id="rId1" Type="http://schemas.openxmlformats.org/officeDocument/2006/relationships/slideLayout" Target="../slideLayouts/slideLayout2.xml"/><Relationship Id="rId6" Type="http://schemas.openxmlformats.org/officeDocument/2006/relationships/hyperlink" Target="http://www.regjeringen.no/en/dep/md/Selected-topics/planning/engelsk-test---planning-in-norway/engelsk-test----8-8-2-7/engelsk-test----8-8-2-2.html?id=710392" TargetMode="External"/><Relationship Id="rId5" Type="http://schemas.openxmlformats.org/officeDocument/2006/relationships/hyperlink" Target="http://www.regjeringen.no/en/dep/md/Selected-topics/planning/engelsk-test---planning-in-norway/engelsk-test----8-8-2-7/engelsk-test----8-8-2-3.html?id=710393" TargetMode="External"/><Relationship Id="rId4" Type="http://schemas.openxmlformats.org/officeDocument/2006/relationships/hyperlink" Target="http://www.regjeringen.no/en/dep/md/Selected-topics/planning/engelsk-test---planning-in-norway/engelsk-test----8-8-2-7/engelsk-test----8-8-2-4.html?id=71039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620689"/>
            <a:ext cx="7772400" cy="1728191"/>
          </a:xfrm>
        </p:spPr>
        <p:txBody>
          <a:bodyPr>
            <a:normAutofit/>
          </a:bodyPr>
          <a:lstStyle/>
          <a:p>
            <a:r>
              <a:rPr lang="en-US" sz="2000" dirty="0"/>
              <a:t>Project </a:t>
            </a:r>
            <a:r>
              <a:rPr lang="en-US" sz="2000" dirty="0" smtClean="0"/>
              <a:t>1</a:t>
            </a:r>
            <a:br>
              <a:rPr lang="en-US" sz="2000" dirty="0" smtClean="0"/>
            </a:br>
            <a:r>
              <a:rPr lang="en-US" sz="2000" dirty="0" smtClean="0"/>
              <a:t> Increasing </a:t>
            </a:r>
            <a:r>
              <a:rPr lang="en-US" sz="2000" dirty="0"/>
              <a:t>territorial development planning capacities of planning regions and local governments of Latvia </a:t>
            </a:r>
            <a:r>
              <a:rPr lang="en-US" sz="2000" dirty="0" smtClean="0"/>
              <a:t/>
            </a:r>
            <a:br>
              <a:rPr lang="en-US" sz="2000" dirty="0" smtClean="0"/>
            </a:br>
            <a:r>
              <a:rPr lang="en-US" sz="2000" dirty="0" smtClean="0"/>
              <a:t>and </a:t>
            </a:r>
            <a:r>
              <a:rPr lang="en-US" sz="2000" dirty="0"/>
              <a:t>elaboration of development planning documents</a:t>
            </a:r>
            <a:endParaRPr lang="nb-NO" sz="2000" dirty="0"/>
          </a:p>
        </p:txBody>
      </p:sp>
      <p:sp>
        <p:nvSpPr>
          <p:cNvPr id="3" name="Undertittel 2"/>
          <p:cNvSpPr>
            <a:spLocks noGrp="1"/>
          </p:cNvSpPr>
          <p:nvPr>
            <p:ph type="subTitle" idx="1"/>
          </p:nvPr>
        </p:nvSpPr>
        <p:spPr>
          <a:xfrm>
            <a:off x="467544" y="2348880"/>
            <a:ext cx="8352928" cy="1584176"/>
          </a:xfrm>
        </p:spPr>
        <p:txBody>
          <a:bodyPr>
            <a:normAutofit/>
          </a:bodyPr>
          <a:lstStyle/>
          <a:p>
            <a:r>
              <a:rPr lang="en-US" b="1" dirty="0" smtClean="0"/>
              <a:t>Regional development</a:t>
            </a:r>
          </a:p>
          <a:p>
            <a:r>
              <a:rPr lang="en-US" b="1" dirty="0" smtClean="0"/>
              <a:t> Planning in Norway</a:t>
            </a:r>
          </a:p>
          <a:p>
            <a:r>
              <a:rPr lang="en-US" b="1" dirty="0" smtClean="0"/>
              <a:t>Challenges for Oppland County </a:t>
            </a:r>
            <a:endParaRPr lang="nb-NO" dirty="0"/>
          </a:p>
        </p:txBody>
      </p:sp>
      <p:sp>
        <p:nvSpPr>
          <p:cNvPr id="4" name="TekstSylinder 3"/>
          <p:cNvSpPr txBox="1"/>
          <p:nvPr/>
        </p:nvSpPr>
        <p:spPr>
          <a:xfrm>
            <a:off x="1331640" y="4283804"/>
            <a:ext cx="6552728" cy="646331"/>
          </a:xfrm>
          <a:prstGeom prst="rect">
            <a:avLst/>
          </a:prstGeom>
          <a:noFill/>
        </p:spPr>
        <p:txBody>
          <a:bodyPr wrap="square" rtlCol="0">
            <a:spAutoFit/>
          </a:bodyPr>
          <a:lstStyle/>
          <a:p>
            <a:pPr algn="ctr"/>
            <a:r>
              <a:rPr lang="nb-NO" dirty="0" err="1" smtClean="0"/>
              <a:t>Jurmala</a:t>
            </a:r>
            <a:r>
              <a:rPr lang="nb-NO" dirty="0" smtClean="0"/>
              <a:t> 11.04.2014 </a:t>
            </a:r>
          </a:p>
          <a:p>
            <a:pPr algn="ctr"/>
            <a:r>
              <a:rPr lang="nb-NO" dirty="0" smtClean="0"/>
              <a:t>Rigmor Myhre, Planning Adviser Oppland </a:t>
            </a:r>
            <a:r>
              <a:rPr lang="nb-NO" dirty="0" err="1" smtClean="0"/>
              <a:t>County</a:t>
            </a:r>
            <a:endParaRPr lang="nb-NO"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dirty="0"/>
              <a:t>County governors</a:t>
            </a:r>
            <a:endParaRPr lang="nb-NO" dirty="0"/>
          </a:p>
        </p:txBody>
      </p:sp>
      <p:sp>
        <p:nvSpPr>
          <p:cNvPr id="3" name="Plassholder for innhold 2"/>
          <p:cNvSpPr>
            <a:spLocks noGrp="1"/>
          </p:cNvSpPr>
          <p:nvPr>
            <p:ph idx="1"/>
          </p:nvPr>
        </p:nvSpPr>
        <p:spPr/>
        <p:txBody>
          <a:bodyPr>
            <a:normAutofit fontScale="77500" lnSpcReduction="20000"/>
          </a:bodyPr>
          <a:lstStyle/>
          <a:p>
            <a:r>
              <a:rPr lang="en-US" dirty="0" smtClean="0"/>
              <a:t>The County Governors</a:t>
            </a:r>
            <a:r>
              <a:rPr lang="en-US" dirty="0"/>
              <a:t>, representing central government, are responsible for following up and coordinating the state’s different functions in the county. </a:t>
            </a:r>
            <a:endParaRPr lang="en-US" dirty="0" smtClean="0"/>
          </a:p>
          <a:p>
            <a:r>
              <a:rPr lang="en-US" dirty="0" smtClean="0"/>
              <a:t>They </a:t>
            </a:r>
            <a:r>
              <a:rPr lang="en-US" dirty="0"/>
              <a:t>also function as expert authorities in areas such as agriculture, environmental protection, schools etc. </a:t>
            </a:r>
            <a:endParaRPr lang="en-US" dirty="0" smtClean="0"/>
          </a:p>
          <a:p>
            <a:r>
              <a:rPr lang="en-US" dirty="0" smtClean="0"/>
              <a:t>They are </a:t>
            </a:r>
            <a:r>
              <a:rPr lang="en-US" dirty="0"/>
              <a:t>responsible for </a:t>
            </a:r>
            <a:r>
              <a:rPr lang="en-US" b="1" dirty="0"/>
              <a:t>legal guidance </a:t>
            </a:r>
            <a:r>
              <a:rPr lang="en-US" dirty="0"/>
              <a:t>to the municipalities in relation to plans. Consideration of appeals pursuant to the Planning and Building Act has been delegated </a:t>
            </a:r>
            <a:r>
              <a:rPr lang="en-US" dirty="0" smtClean="0"/>
              <a:t>to </a:t>
            </a:r>
            <a:r>
              <a:rPr lang="en-US" dirty="0"/>
              <a:t>the </a:t>
            </a:r>
            <a:r>
              <a:rPr lang="en-US" dirty="0" smtClean="0"/>
              <a:t>County Governors</a:t>
            </a:r>
            <a:r>
              <a:rPr lang="en-US" dirty="0"/>
              <a:t>, and they </a:t>
            </a:r>
            <a:r>
              <a:rPr lang="en-US" b="1" dirty="0"/>
              <a:t>mediate</a:t>
            </a:r>
            <a:r>
              <a:rPr lang="en-US" dirty="0"/>
              <a:t> in planning application matters where objections have been made. </a:t>
            </a:r>
            <a:r>
              <a:rPr lang="en-US" dirty="0" smtClean="0"/>
              <a:t> </a:t>
            </a:r>
          </a:p>
          <a:p>
            <a:r>
              <a:rPr lang="en-US" dirty="0" smtClean="0"/>
              <a:t>The County Governors </a:t>
            </a:r>
            <a:r>
              <a:rPr lang="en-US" dirty="0"/>
              <a:t>and county authorities cooperate extensively on planning matters </a:t>
            </a:r>
            <a:r>
              <a:rPr lang="en-US" dirty="0" smtClean="0"/>
              <a:t>i.e. through </a:t>
            </a:r>
            <a:r>
              <a:rPr lang="en-US" b="1" dirty="0"/>
              <a:t>regional planning </a:t>
            </a:r>
            <a:r>
              <a:rPr lang="en-US" b="1" dirty="0" smtClean="0"/>
              <a:t>forums</a:t>
            </a:r>
            <a:endParaRPr lang="nb-NO" b="1" dirty="0"/>
          </a:p>
        </p:txBody>
      </p:sp>
    </p:spTree>
    <p:extLst>
      <p:ext uri="{BB962C8B-B14F-4D97-AF65-F5344CB8AC3E}">
        <p14:creationId xmlns:p14="http://schemas.microsoft.com/office/powerpoint/2010/main" val="4233210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ctrTitle"/>
          </p:nvPr>
        </p:nvSpPr>
        <p:spPr>
          <a:xfrm>
            <a:off x="755576" y="1196752"/>
            <a:ext cx="7772400" cy="1470025"/>
          </a:xfrm>
        </p:spPr>
        <p:txBody>
          <a:bodyPr>
            <a:normAutofit/>
          </a:bodyPr>
          <a:lstStyle/>
          <a:p>
            <a:endParaRPr lang="nb-NO" sz="5400" dirty="0"/>
          </a:p>
        </p:txBody>
      </p:sp>
      <p:pic>
        <p:nvPicPr>
          <p:cNvPr id="4" name="Picture 23"/>
          <p:cNvPicPr>
            <a:picLocks noChangeAspect="1" noChangeArrowheads="1"/>
          </p:cNvPicPr>
          <p:nvPr/>
        </p:nvPicPr>
        <p:blipFill>
          <a:blip r:embed="rId3" cstate="print"/>
          <a:srcRect/>
          <a:stretch>
            <a:fillRect/>
          </a:stretch>
        </p:blipFill>
        <p:spPr bwMode="auto">
          <a:xfrm>
            <a:off x="3203848" y="2708920"/>
            <a:ext cx="2541862" cy="1944216"/>
          </a:xfrm>
          <a:prstGeom prst="rect">
            <a:avLst/>
          </a:prstGeom>
          <a:noFill/>
          <a:ln w="9525">
            <a:noFill/>
            <a:miter lim="800000"/>
            <a:headEnd/>
            <a:tailEnd/>
          </a:ln>
          <a:effectLst/>
        </p:spPr>
      </p:pic>
      <p:pic>
        <p:nvPicPr>
          <p:cNvPr id="25601" name="Picture 1" descr="Q:\Internasjonalt arbeid 2012\Bilder\Skibladner_rosa-skyer_Foto_Oplandske_Dampskibselskab_Brynjar_Eidstuen.jpg"/>
          <p:cNvPicPr>
            <a:picLocks noChangeAspect="1" noChangeArrowheads="1"/>
          </p:cNvPicPr>
          <p:nvPr/>
        </p:nvPicPr>
        <p:blipFill>
          <a:blip r:embed="rId4" cstate="print"/>
          <a:srcRect/>
          <a:stretch>
            <a:fillRect/>
          </a:stretch>
        </p:blipFill>
        <p:spPr bwMode="auto">
          <a:xfrm>
            <a:off x="5796136" y="2708920"/>
            <a:ext cx="2983929" cy="1944216"/>
          </a:xfrm>
          <a:prstGeom prst="rect">
            <a:avLst/>
          </a:prstGeom>
          <a:noFill/>
        </p:spPr>
      </p:pic>
      <p:pic>
        <p:nvPicPr>
          <p:cNvPr id="25602" name="Picture 2" descr="Q:\Internasjonalt arbeid 2012\Bilder\Besseggen_Foto-Marit_Bye.jpg"/>
          <p:cNvPicPr>
            <a:picLocks noChangeAspect="1" noChangeArrowheads="1"/>
          </p:cNvPicPr>
          <p:nvPr/>
        </p:nvPicPr>
        <p:blipFill>
          <a:blip r:embed="rId5" cstate="print"/>
          <a:srcRect/>
          <a:stretch>
            <a:fillRect/>
          </a:stretch>
        </p:blipFill>
        <p:spPr bwMode="auto">
          <a:xfrm>
            <a:off x="539552" y="2708920"/>
            <a:ext cx="2592288" cy="1944216"/>
          </a:xfrm>
          <a:prstGeom prst="rect">
            <a:avLst/>
          </a:prstGeom>
          <a:noFill/>
        </p:spPr>
      </p:pic>
    </p:spTree>
    <p:extLst>
      <p:ext uri="{BB962C8B-B14F-4D97-AF65-F5344CB8AC3E}">
        <p14:creationId xmlns:p14="http://schemas.microsoft.com/office/powerpoint/2010/main" val="13910097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tel 1"/>
          <p:cNvSpPr>
            <a:spLocks noGrp="1"/>
          </p:cNvSpPr>
          <p:nvPr>
            <p:ph type="title"/>
          </p:nvPr>
        </p:nvSpPr>
        <p:spPr>
          <a:xfrm>
            <a:off x="395536" y="980728"/>
            <a:ext cx="3744913" cy="503237"/>
          </a:xfrm>
        </p:spPr>
        <p:txBody>
          <a:bodyPr>
            <a:noAutofit/>
          </a:bodyPr>
          <a:lstStyle/>
          <a:p>
            <a:pPr algn="l" eaLnBrk="1" hangingPunct="1"/>
            <a:r>
              <a:rPr lang="nb-NO" sz="2800" b="1" dirty="0" smtClean="0"/>
              <a:t>Oppland </a:t>
            </a:r>
            <a:r>
              <a:rPr lang="nb-NO" sz="2800" b="1" dirty="0" err="1" smtClean="0"/>
              <a:t>county</a:t>
            </a:r>
            <a:endParaRPr lang="nb-NO" sz="2800" b="1" dirty="0" smtClean="0"/>
          </a:p>
        </p:txBody>
      </p:sp>
      <p:sp>
        <p:nvSpPr>
          <p:cNvPr id="4099" name="Plassholder for innhold 2"/>
          <p:cNvSpPr>
            <a:spLocks noGrp="1"/>
          </p:cNvSpPr>
          <p:nvPr>
            <p:ph idx="1"/>
          </p:nvPr>
        </p:nvSpPr>
        <p:spPr>
          <a:xfrm>
            <a:off x="395288" y="1701204"/>
            <a:ext cx="5689600" cy="3455988"/>
          </a:xfrm>
        </p:spPr>
        <p:txBody>
          <a:bodyPr>
            <a:normAutofit lnSpcReduction="10000"/>
          </a:bodyPr>
          <a:lstStyle/>
          <a:p>
            <a:pPr marL="452438" indent="-452438" eaLnBrk="1" hangingPunct="1">
              <a:buClr>
                <a:srgbClr val="FFCC00"/>
              </a:buClr>
              <a:buSzPct val="100000"/>
              <a:buFont typeface="Arial" charset="0"/>
              <a:buChar char="●"/>
            </a:pPr>
            <a:r>
              <a:rPr lang="en-GB" sz="2400" dirty="0" smtClean="0"/>
              <a:t>Area: approx. 25.000 km2</a:t>
            </a:r>
          </a:p>
          <a:p>
            <a:pPr marL="452438" indent="-452438" eaLnBrk="1" hangingPunct="1">
              <a:buClr>
                <a:srgbClr val="FFCC00"/>
              </a:buClr>
              <a:buSzPct val="100000"/>
              <a:buFont typeface="Arial" charset="0"/>
              <a:buChar char="●"/>
            </a:pPr>
            <a:r>
              <a:rPr lang="en-GB" sz="2400" dirty="0" smtClean="0"/>
              <a:t>Population: approx. 187.000</a:t>
            </a:r>
          </a:p>
          <a:p>
            <a:pPr marL="452438" indent="-452438" eaLnBrk="1" hangingPunct="1">
              <a:buClr>
                <a:srgbClr val="FFCC00"/>
              </a:buClr>
              <a:buSzPct val="100000"/>
              <a:buFont typeface="Arial" charset="0"/>
              <a:buChar char="●"/>
            </a:pPr>
            <a:r>
              <a:rPr lang="en-GB" sz="2400" dirty="0" smtClean="0"/>
              <a:t>Municipalities: 26</a:t>
            </a:r>
          </a:p>
          <a:p>
            <a:pPr marL="452438" indent="-452438" eaLnBrk="1" hangingPunct="1">
              <a:buClr>
                <a:srgbClr val="FFCC00"/>
              </a:buClr>
              <a:buSzPct val="100000"/>
              <a:buFont typeface="Arial" charset="0"/>
              <a:buChar char="●"/>
            </a:pPr>
            <a:r>
              <a:rPr lang="en-GB" sz="2400" dirty="0" smtClean="0"/>
              <a:t>Regions: 6</a:t>
            </a:r>
            <a:br>
              <a:rPr lang="en-GB" sz="2400" dirty="0" smtClean="0"/>
            </a:br>
            <a:r>
              <a:rPr lang="nb-NO" sz="2000" dirty="0" smtClean="0"/>
              <a:t>Hadeland, Gjøvik, Lillehammer, Valdres,</a:t>
            </a:r>
            <a:br>
              <a:rPr lang="nb-NO" sz="2000" dirty="0" smtClean="0"/>
            </a:br>
            <a:r>
              <a:rPr lang="nb-NO" sz="2000" dirty="0" smtClean="0"/>
              <a:t>Midt-Gudbrandsdal, Nord-Gudbrandsdal </a:t>
            </a:r>
            <a:endParaRPr lang="en-GB" sz="2400" dirty="0" smtClean="0"/>
          </a:p>
          <a:p>
            <a:pPr marL="452438" indent="-452438" eaLnBrk="1" hangingPunct="1">
              <a:buClr>
                <a:srgbClr val="FFCC00"/>
              </a:buClr>
              <a:buSzPct val="100000"/>
              <a:buFont typeface="Arial" charset="0"/>
              <a:buChar char="●"/>
            </a:pPr>
            <a:r>
              <a:rPr lang="en-GB" sz="2400" dirty="0" smtClean="0"/>
              <a:t>Towns: 5</a:t>
            </a:r>
            <a:br>
              <a:rPr lang="en-GB" sz="2400" dirty="0" smtClean="0"/>
            </a:br>
            <a:r>
              <a:rPr lang="nb-NO" sz="2000" dirty="0" smtClean="0"/>
              <a:t>Lillehammer, Gjøvik, Fagernes, Otta, </a:t>
            </a:r>
          </a:p>
          <a:p>
            <a:pPr marL="0" indent="0" eaLnBrk="1" hangingPunct="1">
              <a:buClr>
                <a:srgbClr val="FFCC00"/>
              </a:buClr>
              <a:buSzPct val="100000"/>
              <a:buNone/>
            </a:pPr>
            <a:r>
              <a:rPr lang="nb-NO" sz="2000" dirty="0" smtClean="0"/>
              <a:t>        Vinstra</a:t>
            </a:r>
            <a:endParaRPr lang="en-GB" sz="2400" dirty="0" smtClean="0"/>
          </a:p>
        </p:txBody>
      </p:sp>
      <p:pic>
        <p:nvPicPr>
          <p:cNvPr id="4100" name="Picture 5"/>
          <p:cNvPicPr>
            <a:picLocks noChangeAspect="1" noChangeArrowheads="1"/>
          </p:cNvPicPr>
          <p:nvPr/>
        </p:nvPicPr>
        <p:blipFill>
          <a:blip r:embed="rId3" cstate="print"/>
          <a:srcRect/>
          <a:stretch>
            <a:fillRect/>
          </a:stretch>
        </p:blipFill>
        <p:spPr bwMode="auto">
          <a:xfrm>
            <a:off x="5929313" y="1052736"/>
            <a:ext cx="3214687" cy="4357687"/>
          </a:xfrm>
          <a:prstGeom prst="rect">
            <a:avLst/>
          </a:prstGeom>
          <a:noFill/>
          <a:ln w="9525">
            <a:noFill/>
            <a:miter lim="800000"/>
            <a:headEnd/>
            <a:tailEnd/>
          </a:ln>
        </p:spPr>
      </p:pic>
      <p:pic>
        <p:nvPicPr>
          <p:cNvPr id="5" name="Picture 4" descr="image7.gif"/>
          <p:cNvPicPr>
            <a:picLocks noChangeAspect="1"/>
          </p:cNvPicPr>
          <p:nvPr/>
        </p:nvPicPr>
        <p:blipFill>
          <a:blip r:embed="rId4" cstate="print"/>
          <a:srcRect/>
          <a:stretch>
            <a:fillRect/>
          </a:stretch>
        </p:blipFill>
        <p:spPr bwMode="auto">
          <a:xfrm>
            <a:off x="5096289" y="3356992"/>
            <a:ext cx="1689471" cy="3243023"/>
          </a:xfrm>
          <a:prstGeom prst="rect">
            <a:avLst/>
          </a:prstGeom>
          <a:noFill/>
          <a:ln w="12700" cap="flat" cmpd="sng">
            <a:noFill/>
            <a:prstDash val="solid"/>
            <a:miter lim="0"/>
            <a:headEnd type="none" w="med" len="med"/>
            <a:tailEnd type="none" w="med" len="med"/>
          </a:ln>
          <a:effectLst/>
        </p:spPr>
      </p:pic>
    </p:spTree>
    <p:extLst>
      <p:ext uri="{BB962C8B-B14F-4D97-AF65-F5344CB8AC3E}">
        <p14:creationId xmlns:p14="http://schemas.microsoft.com/office/powerpoint/2010/main" val="21571750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p:txBody>
          <a:bodyPr/>
          <a:lstStyle/>
          <a:p>
            <a:r>
              <a:rPr lang="nb-NO" dirty="0" smtClean="0"/>
              <a:t>Regional Planning</a:t>
            </a:r>
            <a:endParaRPr lang="nb-NO" dirty="0"/>
          </a:p>
        </p:txBody>
      </p:sp>
      <p:pic>
        <p:nvPicPr>
          <p:cNvPr id="5" name="Picture 2" descr="The close links between central government guidelines, zoning plans and building applications."/>
          <p:cNvPicPr>
            <a:picLocks noChangeAspect="1" noChangeArrowheads="1"/>
          </p:cNvPicPr>
          <p:nvPr/>
        </p:nvPicPr>
        <p:blipFill rotWithShape="1">
          <a:blip r:embed="rId2">
            <a:extLst>
              <a:ext uri="{28A0092B-C50C-407E-A947-70E740481C1C}">
                <a14:useLocalDpi xmlns:a14="http://schemas.microsoft.com/office/drawing/2010/main" val="0"/>
              </a:ext>
            </a:extLst>
          </a:blip>
          <a:srcRect b="60188"/>
          <a:stretch/>
        </p:blipFill>
        <p:spPr bwMode="auto">
          <a:xfrm>
            <a:off x="1554832" y="2204864"/>
            <a:ext cx="5105400" cy="3799705"/>
          </a:xfrm>
          <a:prstGeom prst="rect">
            <a:avLst/>
          </a:prstGeom>
          <a:noFill/>
          <a:extLst>
            <a:ext uri="{909E8E84-426E-40DD-AFC4-6F175D3DCCD1}">
              <a14:hiddenFill xmlns:a14="http://schemas.microsoft.com/office/drawing/2010/main">
                <a:solidFill>
                  <a:srgbClr val="FFFFFF"/>
                </a:solidFill>
              </a14:hiddenFill>
            </a:ext>
          </a:extLst>
        </p:spPr>
      </p:pic>
      <p:sp>
        <p:nvSpPr>
          <p:cNvPr id="2" name="Rektangel 1"/>
          <p:cNvSpPr/>
          <p:nvPr/>
        </p:nvSpPr>
        <p:spPr>
          <a:xfrm>
            <a:off x="3059832" y="4221088"/>
            <a:ext cx="3528392" cy="17834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671800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395536" y="2348880"/>
            <a:ext cx="8424936" cy="4176464"/>
          </a:xfrm>
        </p:spPr>
        <p:txBody>
          <a:bodyPr>
            <a:normAutofit fontScale="85000" lnSpcReduction="20000"/>
          </a:bodyPr>
          <a:lstStyle/>
          <a:p>
            <a:r>
              <a:rPr lang="en-US" dirty="0" smtClean="0"/>
              <a:t>The </a:t>
            </a:r>
            <a:r>
              <a:rPr lang="en-US" dirty="0"/>
              <a:t>county authorities are managed by the </a:t>
            </a:r>
            <a:r>
              <a:rPr lang="en-US" dirty="0" smtClean="0"/>
              <a:t>County Councils</a:t>
            </a:r>
            <a:r>
              <a:rPr lang="en-US" dirty="0"/>
              <a:t>, which are </a:t>
            </a:r>
            <a:r>
              <a:rPr lang="en-US" b="1" dirty="0"/>
              <a:t>elected by direct vote </a:t>
            </a:r>
            <a:r>
              <a:rPr lang="en-US" dirty="0"/>
              <a:t>at the same time as the municipal councils. </a:t>
            </a:r>
            <a:endParaRPr lang="en-US" dirty="0" smtClean="0"/>
          </a:p>
          <a:p>
            <a:r>
              <a:rPr lang="en-US" dirty="0" smtClean="0"/>
              <a:t>are </a:t>
            </a:r>
            <a:r>
              <a:rPr lang="en-US" dirty="0"/>
              <a:t>responsible for </a:t>
            </a:r>
            <a:r>
              <a:rPr lang="en-US" b="1" dirty="0"/>
              <a:t>regional development and planning</a:t>
            </a:r>
            <a:r>
              <a:rPr lang="en-US" dirty="0"/>
              <a:t>, p</a:t>
            </a:r>
            <a:r>
              <a:rPr lang="en-US" dirty="0" smtClean="0"/>
              <a:t>ublic transport</a:t>
            </a:r>
            <a:r>
              <a:rPr lang="en-US" dirty="0"/>
              <a:t>, upper secondary </a:t>
            </a:r>
            <a:r>
              <a:rPr lang="en-US" dirty="0" smtClean="0"/>
              <a:t>schools and </a:t>
            </a:r>
            <a:r>
              <a:rPr lang="en-US" dirty="0"/>
              <a:t>the protection of cultural heritage sites and </a:t>
            </a:r>
            <a:r>
              <a:rPr lang="en-US" dirty="0" smtClean="0"/>
              <a:t>monuments for </a:t>
            </a:r>
            <a:r>
              <a:rPr lang="en-US" dirty="0"/>
              <a:t>planning and maintaining of the county road </a:t>
            </a:r>
            <a:r>
              <a:rPr lang="en-US" dirty="0" smtClean="0"/>
              <a:t>network</a:t>
            </a:r>
            <a:r>
              <a:rPr lang="en-US" dirty="0"/>
              <a:t> </a:t>
            </a:r>
            <a:r>
              <a:rPr lang="en-US" dirty="0" smtClean="0"/>
              <a:t>in the County</a:t>
            </a:r>
            <a:endParaRPr lang="en-US" dirty="0"/>
          </a:p>
          <a:p>
            <a:r>
              <a:rPr lang="en-US" dirty="0" smtClean="0"/>
              <a:t>are </a:t>
            </a:r>
            <a:r>
              <a:rPr lang="en-US" dirty="0"/>
              <a:t>responsible for providing </a:t>
            </a:r>
            <a:r>
              <a:rPr lang="en-US" b="1" dirty="0"/>
              <a:t>planning guidance </a:t>
            </a:r>
            <a:r>
              <a:rPr lang="en-US" dirty="0"/>
              <a:t>to the </a:t>
            </a:r>
            <a:r>
              <a:rPr lang="en-US" dirty="0" smtClean="0"/>
              <a:t>municipalities, and set </a:t>
            </a:r>
            <a:r>
              <a:rPr lang="en-US" dirty="0"/>
              <a:t>up </a:t>
            </a:r>
            <a:r>
              <a:rPr lang="en-US" dirty="0" smtClean="0"/>
              <a:t>and host ‘Regional Planning </a:t>
            </a:r>
            <a:r>
              <a:rPr lang="en-US" dirty="0"/>
              <a:t>F</a:t>
            </a:r>
            <a:r>
              <a:rPr lang="en-US" dirty="0" smtClean="0"/>
              <a:t>orums’.</a:t>
            </a:r>
            <a:endParaRPr lang="en-US" dirty="0"/>
          </a:p>
          <a:p>
            <a:r>
              <a:rPr lang="en-US" dirty="0"/>
              <a:t>have an </a:t>
            </a:r>
            <a:r>
              <a:rPr lang="en-US" b="1" dirty="0"/>
              <a:t>important role </a:t>
            </a:r>
            <a:r>
              <a:rPr lang="en-US" dirty="0"/>
              <a:t>in regional planning </a:t>
            </a:r>
            <a:r>
              <a:rPr lang="en-US" dirty="0" smtClean="0"/>
              <a:t>i.e. in </a:t>
            </a:r>
            <a:r>
              <a:rPr lang="en-US" dirty="0"/>
              <a:t>respect of the climate change challenge, </a:t>
            </a:r>
            <a:r>
              <a:rPr lang="en-US" dirty="0" smtClean="0"/>
              <a:t>development of infrastructure, agricultural land protection and good development </a:t>
            </a:r>
            <a:br>
              <a:rPr lang="en-US" dirty="0" smtClean="0"/>
            </a:br>
            <a:r>
              <a:rPr lang="en-US" dirty="0" smtClean="0"/>
              <a:t>of  villages and towns.</a:t>
            </a:r>
            <a:endParaRPr lang="nb-NO" dirty="0"/>
          </a:p>
        </p:txBody>
      </p:sp>
      <p:sp>
        <p:nvSpPr>
          <p:cNvPr id="4" name="Text Box 5"/>
          <p:cNvSpPr txBox="1">
            <a:spLocks noChangeArrowheads="1"/>
          </p:cNvSpPr>
          <p:nvPr/>
        </p:nvSpPr>
        <p:spPr bwMode="auto">
          <a:xfrm>
            <a:off x="7956376" y="1484784"/>
            <a:ext cx="1096328" cy="646331"/>
          </a:xfrm>
          <a:prstGeom prst="rect">
            <a:avLst/>
          </a:prstGeom>
          <a:noFill/>
          <a:ln w="9525">
            <a:noFill/>
            <a:miter lim="800000"/>
            <a:headEnd/>
            <a:tailEnd/>
          </a:ln>
        </p:spPr>
        <p:txBody>
          <a:bodyPr wrap="square">
            <a:spAutoFit/>
          </a:bodyPr>
          <a:lstStyle/>
          <a:p>
            <a:pPr>
              <a:spcBef>
                <a:spcPct val="50000"/>
              </a:spcBef>
              <a:defRPr/>
            </a:pPr>
            <a:r>
              <a:rPr lang="nb-NO" sz="1200" dirty="0">
                <a:latin typeface="+mn-lt"/>
                <a:cs typeface="Arial" pitchFamily="34" charset="0"/>
              </a:rPr>
              <a:t>Gro Lundby, Labour Party </a:t>
            </a:r>
            <a:br>
              <a:rPr lang="nb-NO" sz="1200" dirty="0">
                <a:latin typeface="+mn-lt"/>
                <a:cs typeface="Arial" pitchFamily="34" charset="0"/>
              </a:rPr>
            </a:br>
            <a:r>
              <a:rPr lang="nb-NO" sz="1200" dirty="0" err="1" smtClean="0">
                <a:cs typeface="Arial" pitchFamily="34" charset="0"/>
              </a:rPr>
              <a:t>County</a:t>
            </a:r>
            <a:r>
              <a:rPr lang="nb-NO" sz="1200" dirty="0" smtClean="0">
                <a:cs typeface="Arial" pitchFamily="34" charset="0"/>
              </a:rPr>
              <a:t> Mayor</a:t>
            </a:r>
            <a:endParaRPr lang="nb-NO" sz="1200" dirty="0">
              <a:latin typeface="+mn-lt"/>
              <a:cs typeface="Arial" pitchFamily="34" charset="0"/>
            </a:endParaRPr>
          </a:p>
        </p:txBody>
      </p:sp>
      <p:pic>
        <p:nvPicPr>
          <p:cNvPr id="5" name="Bilde 6" descr="Gro_Lundby4.jpg"/>
          <p:cNvPicPr>
            <a:picLocks noChangeAspect="1"/>
          </p:cNvPicPr>
          <p:nvPr/>
        </p:nvPicPr>
        <p:blipFill>
          <a:blip r:embed="rId2" cstate="print"/>
          <a:srcRect b="6667"/>
          <a:stretch>
            <a:fillRect/>
          </a:stretch>
        </p:blipFill>
        <p:spPr bwMode="auto">
          <a:xfrm>
            <a:off x="6717144" y="908820"/>
            <a:ext cx="1165309" cy="1358992"/>
          </a:xfrm>
          <a:prstGeom prst="rect">
            <a:avLst/>
          </a:prstGeom>
          <a:noFill/>
          <a:ln w="9525">
            <a:noFill/>
            <a:miter lim="800000"/>
            <a:headEnd/>
            <a:tailEnd/>
          </a:ln>
        </p:spPr>
      </p:pic>
      <p:sp>
        <p:nvSpPr>
          <p:cNvPr id="6" name="Tittel 5"/>
          <p:cNvSpPr>
            <a:spLocks noGrp="1"/>
          </p:cNvSpPr>
          <p:nvPr>
            <p:ph type="title"/>
          </p:nvPr>
        </p:nvSpPr>
        <p:spPr/>
        <p:txBody>
          <a:bodyPr/>
          <a:lstStyle/>
          <a:p>
            <a:r>
              <a:rPr lang="en-US" dirty="0"/>
              <a:t>County </a:t>
            </a:r>
            <a:r>
              <a:rPr lang="en-US" dirty="0" smtClean="0"/>
              <a:t>Councils</a:t>
            </a:r>
            <a:endParaRPr lang="nb-NO" dirty="0"/>
          </a:p>
        </p:txBody>
      </p:sp>
    </p:spTree>
    <p:extLst>
      <p:ext uri="{BB962C8B-B14F-4D97-AF65-F5344CB8AC3E}">
        <p14:creationId xmlns:p14="http://schemas.microsoft.com/office/powerpoint/2010/main" val="3704852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dirty="0" smtClean="0"/>
              <a:t>Regional </a:t>
            </a:r>
            <a:r>
              <a:rPr lang="en-US" dirty="0"/>
              <a:t>planning strategy</a:t>
            </a:r>
            <a:endParaRPr lang="nb-NO" dirty="0"/>
          </a:p>
        </p:txBody>
      </p:sp>
      <p:sp>
        <p:nvSpPr>
          <p:cNvPr id="3" name="Plassholder for innhold 2"/>
          <p:cNvSpPr>
            <a:spLocks noGrp="1"/>
          </p:cNvSpPr>
          <p:nvPr>
            <p:ph idx="1"/>
          </p:nvPr>
        </p:nvSpPr>
        <p:spPr>
          <a:xfrm>
            <a:off x="323529" y="2146346"/>
            <a:ext cx="6768752" cy="4464496"/>
          </a:xfrm>
        </p:spPr>
        <p:txBody>
          <a:bodyPr>
            <a:normAutofit fontScale="92500" lnSpcReduction="10000"/>
          </a:bodyPr>
          <a:lstStyle/>
          <a:p>
            <a:r>
              <a:rPr lang="en-US" dirty="0"/>
              <a:t>The regional planning authority shall at least once every electoral term, and not later than one year after the authority was constituted, prepare a </a:t>
            </a:r>
            <a:r>
              <a:rPr lang="en-US" dirty="0" smtClean="0"/>
              <a:t>Regional </a:t>
            </a:r>
            <a:r>
              <a:rPr lang="en-US" dirty="0"/>
              <a:t>P</a:t>
            </a:r>
            <a:r>
              <a:rPr lang="en-US" dirty="0" smtClean="0"/>
              <a:t>lanning </a:t>
            </a:r>
            <a:r>
              <a:rPr lang="en-US" dirty="0"/>
              <a:t>S</a:t>
            </a:r>
            <a:r>
              <a:rPr lang="en-US" dirty="0" smtClean="0"/>
              <a:t>trategy</a:t>
            </a:r>
          </a:p>
          <a:p>
            <a:r>
              <a:rPr lang="en-US" sz="2400" dirty="0" smtClean="0"/>
              <a:t>Accordingly, all municipalities have to make a Municipal Planning Strategy</a:t>
            </a:r>
          </a:p>
          <a:p>
            <a:r>
              <a:rPr lang="en-US" dirty="0"/>
              <a:t>The planning strategy shall give an account </a:t>
            </a:r>
            <a:r>
              <a:rPr lang="en-US" dirty="0" smtClean="0"/>
              <a:t>of: </a:t>
            </a:r>
            <a:endParaRPr lang="en-US" dirty="0"/>
          </a:p>
          <a:p>
            <a:pPr lvl="1"/>
            <a:r>
              <a:rPr lang="en-US" dirty="0"/>
              <a:t>important regional development trends and challenges</a:t>
            </a:r>
          </a:p>
          <a:p>
            <a:pPr lvl="1"/>
            <a:r>
              <a:rPr lang="en-US" dirty="0"/>
              <a:t>long-term development potentials </a:t>
            </a:r>
          </a:p>
          <a:p>
            <a:pPr lvl="1"/>
            <a:r>
              <a:rPr lang="en-US" dirty="0"/>
              <a:t>which issues to address through further regional planning.</a:t>
            </a:r>
          </a:p>
          <a:p>
            <a:endParaRPr lang="en-US" sz="2000" dirty="0"/>
          </a:p>
          <a:p>
            <a:pPr marL="457200" lvl="1" indent="0">
              <a:buNone/>
            </a:pPr>
            <a:endParaRPr lang="en-US" dirty="0">
              <a:solidFill>
                <a:schemeClr val="accent5">
                  <a:lumMod val="50000"/>
                </a:schemeClr>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2132856"/>
            <a:ext cx="1845498" cy="2018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36068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tel 5"/>
          <p:cNvSpPr>
            <a:spLocks noGrp="1"/>
          </p:cNvSpPr>
          <p:nvPr>
            <p:ph type="title"/>
          </p:nvPr>
        </p:nvSpPr>
        <p:spPr/>
        <p:txBody>
          <a:bodyPr>
            <a:normAutofit fontScale="90000"/>
          </a:bodyPr>
          <a:lstStyle/>
          <a:p>
            <a:r>
              <a:rPr lang="en-US" dirty="0"/>
              <a:t>The County Councils shall prepare and adopt Regional Master Plans</a:t>
            </a:r>
            <a:r>
              <a:rPr lang="en-US" dirty="0" smtClean="0"/>
              <a:t>.</a:t>
            </a:r>
            <a:endParaRPr lang="nb-NO" dirty="0"/>
          </a:p>
        </p:txBody>
      </p:sp>
      <p:sp>
        <p:nvSpPr>
          <p:cNvPr id="3" name="Plassholder for innhold 2"/>
          <p:cNvSpPr>
            <a:spLocks noGrp="1"/>
          </p:cNvSpPr>
          <p:nvPr>
            <p:ph idx="1"/>
          </p:nvPr>
        </p:nvSpPr>
        <p:spPr>
          <a:xfrm>
            <a:off x="467544" y="2264188"/>
            <a:ext cx="8229600" cy="3960440"/>
          </a:xfrm>
        </p:spPr>
        <p:txBody>
          <a:bodyPr>
            <a:normAutofit/>
          </a:bodyPr>
          <a:lstStyle/>
          <a:p>
            <a:pPr marL="0" indent="0">
              <a:buNone/>
            </a:pPr>
            <a:r>
              <a:rPr lang="en-US" sz="2000" dirty="0" smtClean="0"/>
              <a:t>Examples from Oppland:</a:t>
            </a:r>
          </a:p>
          <a:p>
            <a:pPr marL="0" indent="0">
              <a:buNone/>
            </a:pPr>
            <a:r>
              <a:rPr lang="en-US" sz="2400" dirty="0" smtClean="0"/>
              <a:t>Three RMP for </a:t>
            </a:r>
            <a:r>
              <a:rPr lang="en-US" sz="2400" dirty="0"/>
              <a:t>protection of wild reindeer habitats</a:t>
            </a:r>
            <a:r>
              <a:rPr lang="nb-NO" sz="2400" dirty="0" smtClean="0"/>
              <a:t>.</a:t>
            </a:r>
          </a:p>
          <a:p>
            <a:pPr marL="0" indent="0">
              <a:buNone/>
            </a:pPr>
            <a:r>
              <a:rPr lang="nb-NO" sz="2400" dirty="0" smtClean="0"/>
              <a:t>RMP </a:t>
            </a:r>
            <a:r>
              <a:rPr lang="nb-NO" sz="2400" dirty="0"/>
              <a:t>for </a:t>
            </a:r>
            <a:r>
              <a:rPr lang="en-US" sz="2400" dirty="0"/>
              <a:t>Civil Protection and Emergency Planning</a:t>
            </a:r>
            <a:endParaRPr lang="nb-NO" sz="2400" dirty="0"/>
          </a:p>
          <a:p>
            <a:pPr marL="0" indent="0">
              <a:buNone/>
            </a:pPr>
            <a:r>
              <a:rPr lang="nb-NO" sz="2400" dirty="0" smtClean="0"/>
              <a:t>RMP </a:t>
            </a:r>
            <a:r>
              <a:rPr lang="en-US" sz="2400" dirty="0" smtClean="0"/>
              <a:t>for Shopping Centers and trade</a:t>
            </a:r>
          </a:p>
          <a:p>
            <a:pPr marL="0" indent="0">
              <a:buNone/>
            </a:pPr>
            <a:r>
              <a:rPr lang="en-US" sz="2400" dirty="0" smtClean="0"/>
              <a:t>RMP for Climate &amp; Energy</a:t>
            </a:r>
          </a:p>
          <a:p>
            <a:pPr marL="0" indent="0">
              <a:buNone/>
            </a:pPr>
            <a:r>
              <a:rPr lang="en-US" sz="2400" dirty="0" smtClean="0"/>
              <a:t>RMP for Public Health</a:t>
            </a:r>
          </a:p>
          <a:p>
            <a:pPr marL="0" indent="0">
              <a:buNone/>
            </a:pPr>
            <a:endParaRPr lang="en-US" dirty="0"/>
          </a:p>
        </p:txBody>
      </p:sp>
      <p:pic>
        <p:nvPicPr>
          <p:cNvPr id="7"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395" t="13080" r="30186"/>
          <a:stretch/>
        </p:blipFill>
        <p:spPr bwMode="auto">
          <a:xfrm rot="863631">
            <a:off x="7638294" y="2755543"/>
            <a:ext cx="1161907" cy="164297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609" t="9362" r="34487" b="18866"/>
          <a:stretch/>
        </p:blipFill>
        <p:spPr bwMode="auto">
          <a:xfrm rot="20232838">
            <a:off x="6431231" y="3520654"/>
            <a:ext cx="1179272" cy="1658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Bild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14510">
            <a:off x="5284569" y="4368856"/>
            <a:ext cx="1207070" cy="1708004"/>
          </a:xfrm>
          <a:prstGeom prst="rect">
            <a:avLst/>
          </a:prstGeom>
        </p:spPr>
      </p:pic>
      <p:pic>
        <p:nvPicPr>
          <p:cNvPr id="2" name="Bild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51920" y="4221088"/>
            <a:ext cx="1336064" cy="1889737"/>
          </a:xfrm>
          <a:prstGeom prst="rect">
            <a:avLst/>
          </a:prstGeom>
        </p:spPr>
      </p:pic>
    </p:spTree>
    <p:extLst>
      <p:ext uri="{BB962C8B-B14F-4D97-AF65-F5344CB8AC3E}">
        <p14:creationId xmlns:p14="http://schemas.microsoft.com/office/powerpoint/2010/main" val="3004276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467544" y="1196752"/>
            <a:ext cx="8229600" cy="4896544"/>
          </a:xfrm>
        </p:spPr>
        <p:txBody>
          <a:bodyPr>
            <a:normAutofit/>
          </a:bodyPr>
          <a:lstStyle/>
          <a:p>
            <a:r>
              <a:rPr lang="en-US" dirty="0" smtClean="0"/>
              <a:t>Regional Master Plans cost effort and resources: </a:t>
            </a:r>
          </a:p>
          <a:p>
            <a:pPr lvl="1"/>
            <a:r>
              <a:rPr lang="en-US" dirty="0" smtClean="0"/>
              <a:t>Many participants</a:t>
            </a:r>
          </a:p>
          <a:p>
            <a:pPr lvl="1"/>
            <a:r>
              <a:rPr lang="en-US" dirty="0" smtClean="0"/>
              <a:t>Need of knowledge  - research</a:t>
            </a:r>
          </a:p>
          <a:p>
            <a:pPr lvl="1"/>
            <a:r>
              <a:rPr lang="en-US" dirty="0" smtClean="0"/>
              <a:t>Takes time (minimum 2 years)</a:t>
            </a:r>
          </a:p>
          <a:p>
            <a:endParaRPr lang="en-US" dirty="0" smtClean="0"/>
          </a:p>
          <a:p>
            <a:r>
              <a:rPr lang="en-US" dirty="0" smtClean="0"/>
              <a:t>When to use </a:t>
            </a:r>
            <a:r>
              <a:rPr lang="en-US" dirty="0"/>
              <a:t>R</a:t>
            </a:r>
            <a:r>
              <a:rPr lang="en-US" dirty="0" smtClean="0"/>
              <a:t>egional Master plans:</a:t>
            </a:r>
          </a:p>
          <a:p>
            <a:pPr lvl="1">
              <a:buFontTx/>
              <a:buChar char="-"/>
            </a:pPr>
            <a:r>
              <a:rPr lang="en-US" dirty="0" smtClean="0"/>
              <a:t>Complex topics</a:t>
            </a:r>
          </a:p>
          <a:p>
            <a:pPr lvl="1">
              <a:buFontTx/>
              <a:buChar char="-"/>
            </a:pPr>
            <a:r>
              <a:rPr lang="en-US" dirty="0" smtClean="0"/>
              <a:t>Many different interests </a:t>
            </a:r>
            <a:endParaRPr lang="en-US" dirty="0"/>
          </a:p>
          <a:p>
            <a:pPr lvl="1">
              <a:buFontTx/>
              <a:buChar char="-"/>
            </a:pPr>
            <a:r>
              <a:rPr lang="en-US" dirty="0" smtClean="0"/>
              <a:t>A need to coordinate</a:t>
            </a:r>
          </a:p>
          <a:p>
            <a:pPr marL="457200" lvl="1" indent="0">
              <a:buNone/>
            </a:pPr>
            <a:r>
              <a:rPr lang="en-US" dirty="0" smtClean="0"/>
              <a:t> </a:t>
            </a:r>
          </a:p>
          <a:p>
            <a:endParaRPr lang="en-US" dirty="0" smtClean="0"/>
          </a:p>
          <a:p>
            <a:pPr lvl="1">
              <a:buFontTx/>
              <a:buChar char="-"/>
            </a:pPr>
            <a:endParaRPr lang="en-US" dirty="0"/>
          </a:p>
          <a:p>
            <a:pPr lvl="1">
              <a:buFontTx/>
              <a:buChar char="-"/>
            </a:pPr>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2160" y="1700808"/>
            <a:ext cx="2400267"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0032" y="4221088"/>
            <a:ext cx="2638597" cy="1978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7368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r>
              <a:rPr lang="en-US" dirty="0" smtClean="0"/>
              <a:t>Main focus in regional planning and development  in Oppland:</a:t>
            </a:r>
            <a:endParaRPr lang="en-US" dirty="0"/>
          </a:p>
        </p:txBody>
      </p:sp>
      <p:sp>
        <p:nvSpPr>
          <p:cNvPr id="3" name="Plassholder for innhold 2"/>
          <p:cNvSpPr>
            <a:spLocks noGrp="1"/>
          </p:cNvSpPr>
          <p:nvPr>
            <p:ph idx="1"/>
          </p:nvPr>
        </p:nvSpPr>
        <p:spPr>
          <a:xfrm>
            <a:off x="611560" y="2348880"/>
            <a:ext cx="8229600" cy="3960440"/>
          </a:xfrm>
        </p:spPr>
        <p:txBody>
          <a:bodyPr/>
          <a:lstStyle/>
          <a:p>
            <a:r>
              <a:rPr lang="en-US" dirty="0" smtClean="0"/>
              <a:t>Business- and local development</a:t>
            </a:r>
          </a:p>
          <a:p>
            <a:r>
              <a:rPr lang="en-US" dirty="0" smtClean="0"/>
              <a:t>Expertice and capacity building</a:t>
            </a:r>
          </a:p>
          <a:p>
            <a:r>
              <a:rPr lang="en-US" dirty="0" smtClean="0"/>
              <a:t>Transportation and Infrastructure</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4473103"/>
            <a:ext cx="835326" cy="1531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136" y="4463282"/>
            <a:ext cx="2520132" cy="1531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9672" y="4476837"/>
            <a:ext cx="3176598" cy="1540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4477008"/>
            <a:ext cx="847702" cy="1545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6256" y="1700808"/>
            <a:ext cx="1418192"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60058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467544" y="908720"/>
            <a:ext cx="8229600" cy="792088"/>
          </a:xfrm>
        </p:spPr>
        <p:txBody>
          <a:bodyPr/>
          <a:lstStyle/>
          <a:p>
            <a:r>
              <a:rPr lang="nb-NO" dirty="0" smtClean="0"/>
              <a:t>Regional planning – Do </a:t>
            </a:r>
            <a:r>
              <a:rPr lang="nb-NO" dirty="0" err="1" smtClean="0"/>
              <a:t>we</a:t>
            </a:r>
            <a:r>
              <a:rPr lang="nb-NO" dirty="0" smtClean="0"/>
              <a:t> </a:t>
            </a:r>
            <a:r>
              <a:rPr lang="nb-NO" dirty="0" err="1" smtClean="0"/>
              <a:t>succeed</a:t>
            </a:r>
            <a:r>
              <a:rPr lang="nb-NO" dirty="0" smtClean="0"/>
              <a:t>?</a:t>
            </a:r>
            <a:endParaRPr lang="nb-NO" dirty="0"/>
          </a:p>
        </p:txBody>
      </p:sp>
      <p:sp>
        <p:nvSpPr>
          <p:cNvPr id="3" name="Plassholder for innhold 2"/>
          <p:cNvSpPr>
            <a:spLocks noGrp="1"/>
          </p:cNvSpPr>
          <p:nvPr>
            <p:ph idx="1"/>
          </p:nvPr>
        </p:nvSpPr>
        <p:spPr>
          <a:xfrm>
            <a:off x="457200" y="1628800"/>
            <a:ext cx="8075240" cy="1368152"/>
          </a:xfrm>
        </p:spPr>
        <p:txBody>
          <a:bodyPr>
            <a:normAutofit fontScale="85000" lnSpcReduction="10000"/>
          </a:bodyPr>
          <a:lstStyle/>
          <a:p>
            <a:r>
              <a:rPr lang="en-US" sz="2900" dirty="0" smtClean="0"/>
              <a:t>Purpose of Regional Planning: </a:t>
            </a:r>
          </a:p>
          <a:p>
            <a:pPr lvl="1"/>
            <a:r>
              <a:rPr lang="en-US" sz="2900" dirty="0" smtClean="0"/>
              <a:t>stimulate </a:t>
            </a:r>
            <a:r>
              <a:rPr lang="en-US" sz="2900" dirty="0"/>
              <a:t>the </a:t>
            </a:r>
            <a:r>
              <a:rPr lang="en-US" sz="2900" b="1" dirty="0">
                <a:solidFill>
                  <a:schemeClr val="bg2">
                    <a:lumMod val="50000"/>
                  </a:schemeClr>
                </a:solidFill>
              </a:rPr>
              <a:t>physical</a:t>
            </a:r>
            <a:r>
              <a:rPr lang="en-US" sz="2900" b="1" dirty="0">
                <a:solidFill>
                  <a:schemeClr val="accent3">
                    <a:lumMod val="50000"/>
                  </a:schemeClr>
                </a:solidFill>
              </a:rPr>
              <a:t>, environmental, </a:t>
            </a:r>
            <a:r>
              <a:rPr lang="en-US" sz="2900" b="1" dirty="0">
                <a:solidFill>
                  <a:srgbClr val="FFC000"/>
                </a:solidFill>
              </a:rPr>
              <a:t>health-related, </a:t>
            </a:r>
            <a:r>
              <a:rPr lang="en-US" sz="2900" b="1" dirty="0">
                <a:solidFill>
                  <a:schemeClr val="accent1">
                    <a:lumMod val="75000"/>
                  </a:schemeClr>
                </a:solidFill>
              </a:rPr>
              <a:t>economic</a:t>
            </a:r>
            <a:r>
              <a:rPr lang="en-US" sz="2900" b="1" dirty="0">
                <a:solidFill>
                  <a:schemeClr val="accent3">
                    <a:lumMod val="50000"/>
                  </a:schemeClr>
                </a:solidFill>
              </a:rPr>
              <a:t>, </a:t>
            </a:r>
            <a:r>
              <a:rPr lang="en-US" sz="2900" b="1" dirty="0">
                <a:solidFill>
                  <a:srgbClr val="C00000"/>
                </a:solidFill>
              </a:rPr>
              <a:t>social</a:t>
            </a:r>
            <a:r>
              <a:rPr lang="en-US" sz="2900" b="1" dirty="0">
                <a:solidFill>
                  <a:schemeClr val="accent3">
                    <a:lumMod val="50000"/>
                  </a:schemeClr>
                </a:solidFill>
              </a:rPr>
              <a:t> </a:t>
            </a:r>
            <a:r>
              <a:rPr lang="en-US" sz="2900" dirty="0"/>
              <a:t>and </a:t>
            </a:r>
            <a:r>
              <a:rPr lang="en-US" sz="2900" b="1" dirty="0">
                <a:solidFill>
                  <a:srgbClr val="7030A0"/>
                </a:solidFill>
              </a:rPr>
              <a:t>cultural </a:t>
            </a:r>
            <a:r>
              <a:rPr lang="en-US" sz="2900" dirty="0"/>
              <a:t>development of a region</a:t>
            </a:r>
            <a:r>
              <a:rPr lang="en-US" sz="2900" dirty="0" smtClean="0"/>
              <a:t>.</a:t>
            </a: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50854" y="3026624"/>
            <a:ext cx="958016" cy="1177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0878" y="2996952"/>
            <a:ext cx="969609" cy="1206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1279" y="4283521"/>
            <a:ext cx="1177591" cy="1448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0878" y="4283521"/>
            <a:ext cx="1163530" cy="1448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Plassholder for innhold 2"/>
          <p:cNvSpPr txBox="1">
            <a:spLocks/>
          </p:cNvSpPr>
          <p:nvPr/>
        </p:nvSpPr>
        <p:spPr>
          <a:xfrm>
            <a:off x="609600" y="2924944"/>
            <a:ext cx="5186535" cy="3475596"/>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Clr>
                <a:srgbClr val="F3CF45"/>
              </a:buClr>
              <a:buSzPct val="70000"/>
              <a:buFont typeface="Wingdings" pitchFamily="2" charset="2"/>
              <a:buChar char="l"/>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endParaRPr lang="en-US" sz="1600" dirty="0" smtClean="0">
              <a:solidFill>
                <a:srgbClr val="C00000"/>
              </a:solidFill>
            </a:endParaRPr>
          </a:p>
          <a:p>
            <a:pPr marL="0" indent="0">
              <a:buFont typeface="Wingdings" pitchFamily="2" charset="2"/>
              <a:buNone/>
            </a:pPr>
            <a:r>
              <a:rPr lang="en-US" dirty="0" smtClean="0">
                <a:solidFill>
                  <a:srgbClr val="C00000"/>
                </a:solidFill>
              </a:rPr>
              <a:t>Do we succeed? </a:t>
            </a:r>
            <a:endParaRPr lang="en-US" dirty="0" smtClean="0"/>
          </a:p>
          <a:p>
            <a:r>
              <a:rPr lang="en-US" dirty="0" smtClean="0"/>
              <a:t>A way to facilitate coordination of different interests and authorities to gain political agreement/consensus</a:t>
            </a:r>
          </a:p>
          <a:p>
            <a:r>
              <a:rPr lang="en-US" dirty="0" smtClean="0"/>
              <a:t>Basic value: </a:t>
            </a:r>
            <a:r>
              <a:rPr lang="en-US" sz="2900" dirty="0" smtClean="0"/>
              <a:t>Sustainable development in the best interests of  individuals, society and future generations.</a:t>
            </a:r>
          </a:p>
          <a:p>
            <a:r>
              <a:rPr lang="en-US" dirty="0" smtClean="0"/>
              <a:t>The process ensures transparency, </a:t>
            </a:r>
            <a:br>
              <a:rPr lang="en-US" dirty="0" smtClean="0"/>
            </a:br>
            <a:r>
              <a:rPr lang="en-US" dirty="0" smtClean="0"/>
              <a:t>predictability and public participation </a:t>
            </a:r>
          </a:p>
          <a:p>
            <a:endParaRPr lang="en-US" dirty="0" smtClean="0"/>
          </a:p>
          <a:p>
            <a:endParaRPr lang="nb-NO" dirty="0"/>
          </a:p>
        </p:txBody>
      </p:sp>
    </p:spTree>
    <p:extLst>
      <p:ext uri="{BB962C8B-B14F-4D97-AF65-F5344CB8AC3E}">
        <p14:creationId xmlns:p14="http://schemas.microsoft.com/office/powerpoint/2010/main" val="13755444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395288" y="1844824"/>
            <a:ext cx="4681537" cy="2160588"/>
          </a:xfrm>
        </p:spPr>
        <p:txBody>
          <a:bodyPr/>
          <a:lstStyle/>
          <a:p>
            <a:pPr marL="450850" indent="-450850">
              <a:lnSpc>
                <a:spcPct val="80000"/>
              </a:lnSpc>
              <a:buFontTx/>
              <a:buNone/>
            </a:pPr>
            <a:r>
              <a:rPr lang="en-GB" sz="2400" b="1" dirty="0" smtClean="0"/>
              <a:t>Three levels:</a:t>
            </a:r>
          </a:p>
          <a:p>
            <a:pPr marL="450850" indent="-450850">
              <a:buClr>
                <a:srgbClr val="FFCC00"/>
              </a:buClr>
              <a:buSzPct val="100000"/>
              <a:buFont typeface="Arial" charset="0"/>
              <a:buChar char="●"/>
            </a:pPr>
            <a:r>
              <a:rPr lang="en-GB" sz="2400" dirty="0" smtClean="0"/>
              <a:t>Central government</a:t>
            </a:r>
          </a:p>
          <a:p>
            <a:pPr marL="450850" indent="-450850">
              <a:buClr>
                <a:srgbClr val="FFCC00"/>
              </a:buClr>
              <a:buSzPct val="100000"/>
              <a:buFont typeface="Arial" charset="0"/>
              <a:buChar char="●"/>
            </a:pPr>
            <a:r>
              <a:rPr lang="en-GB" sz="2400" dirty="0" smtClean="0"/>
              <a:t>County authority (19)</a:t>
            </a:r>
          </a:p>
          <a:p>
            <a:pPr marL="450850" indent="-450850">
              <a:buClr>
                <a:srgbClr val="FFCC00"/>
              </a:buClr>
              <a:buSzPct val="100000"/>
              <a:buFont typeface="Arial" charset="0"/>
              <a:buChar char="●"/>
            </a:pPr>
            <a:r>
              <a:rPr lang="en-GB" sz="2400" dirty="0" smtClean="0"/>
              <a:t>Municipality (428)</a:t>
            </a:r>
            <a:endParaRPr lang="en-GB" sz="2000" dirty="0" smtClean="0"/>
          </a:p>
        </p:txBody>
      </p:sp>
      <p:pic>
        <p:nvPicPr>
          <p:cNvPr id="11268" name="Picture 4"/>
          <p:cNvPicPr>
            <a:picLocks noChangeAspect="1" noChangeArrowheads="1"/>
          </p:cNvPicPr>
          <p:nvPr/>
        </p:nvPicPr>
        <p:blipFill>
          <a:blip r:embed="rId3" cstate="print"/>
          <a:srcRect/>
          <a:stretch>
            <a:fillRect/>
          </a:stretch>
        </p:blipFill>
        <p:spPr bwMode="auto">
          <a:xfrm>
            <a:off x="5004048" y="980728"/>
            <a:ext cx="3600399" cy="5928865"/>
          </a:xfrm>
          <a:prstGeom prst="rect">
            <a:avLst/>
          </a:prstGeom>
          <a:noFill/>
          <a:ln w="9525">
            <a:noFill/>
            <a:miter lim="800000"/>
            <a:headEnd/>
            <a:tailEnd/>
          </a:ln>
        </p:spPr>
      </p:pic>
      <p:pic>
        <p:nvPicPr>
          <p:cNvPr id="11269" name="Picture 7" descr="Sommerbilder 026"/>
          <p:cNvPicPr>
            <a:picLocks noChangeAspect="1" noChangeArrowheads="1"/>
          </p:cNvPicPr>
          <p:nvPr/>
        </p:nvPicPr>
        <p:blipFill>
          <a:blip r:embed="rId4" cstate="print"/>
          <a:srcRect/>
          <a:stretch>
            <a:fillRect/>
          </a:stretch>
        </p:blipFill>
        <p:spPr bwMode="auto">
          <a:xfrm>
            <a:off x="539552" y="3933825"/>
            <a:ext cx="3200400" cy="2400300"/>
          </a:xfrm>
          <a:prstGeom prst="rect">
            <a:avLst/>
          </a:prstGeom>
          <a:noFill/>
          <a:ln w="9525">
            <a:noFill/>
            <a:miter lim="800000"/>
            <a:headEnd/>
            <a:tailEnd/>
          </a:ln>
        </p:spPr>
      </p:pic>
      <p:sp>
        <p:nvSpPr>
          <p:cNvPr id="6" name="Tittel 1"/>
          <p:cNvSpPr txBox="1">
            <a:spLocks/>
          </p:cNvSpPr>
          <p:nvPr/>
        </p:nvSpPr>
        <p:spPr>
          <a:xfrm>
            <a:off x="395536" y="980728"/>
            <a:ext cx="6624736" cy="503237"/>
          </a:xfrm>
          <a:prstGeom prst="rect">
            <a:avLst/>
          </a:prstGeom>
        </p:spPr>
        <p:txBody>
          <a:bodyPr vert="horz" lIns="91440" tIns="45720" rIns="91440" bIns="45720" rtlCol="0" anchor="ctr">
            <a:noAutofit/>
          </a:bodyPr>
          <a:lstStyle/>
          <a:p>
            <a:pPr lvl="0">
              <a:spcBef>
                <a:spcPct val="0"/>
              </a:spcBef>
            </a:pPr>
            <a:r>
              <a:rPr lang="nb-NO" sz="2800" b="1" dirty="0" err="1" smtClean="0"/>
              <a:t>Norwegian</a:t>
            </a:r>
            <a:r>
              <a:rPr lang="nb-NO" sz="2800" b="1" dirty="0" smtClean="0"/>
              <a:t> </a:t>
            </a:r>
            <a:r>
              <a:rPr lang="nb-NO" sz="2800" b="1" dirty="0" err="1" smtClean="0"/>
              <a:t>public</a:t>
            </a:r>
            <a:r>
              <a:rPr lang="nb-NO" sz="2800" b="1" dirty="0" smtClean="0"/>
              <a:t> </a:t>
            </a:r>
            <a:r>
              <a:rPr lang="nb-NO" sz="2800" b="1" dirty="0" err="1" smtClean="0"/>
              <a:t>administration</a:t>
            </a:r>
            <a:endParaRPr kumimoji="0" lang="nb-NO" sz="2800" b="1" i="0" u="none" strike="noStrike" kern="1200" cap="none" spc="0" normalizeH="0" baseline="0" noProof="0" dirty="0">
              <a:ln>
                <a:noFill/>
              </a:ln>
              <a:solidFill>
                <a:schemeClr val="tx1"/>
              </a:solidFill>
              <a:effectLst/>
              <a:uLnTx/>
              <a:uFillTx/>
              <a:latin typeface="Calibri" pitchFamily="34" charset="0"/>
              <a:ea typeface="+mj-ea"/>
              <a:cs typeface="+mj-cs"/>
            </a:endParaRPr>
          </a:p>
        </p:txBody>
      </p:sp>
    </p:spTree>
    <p:extLst>
      <p:ext uri="{BB962C8B-B14F-4D97-AF65-F5344CB8AC3E}">
        <p14:creationId xmlns:p14="http://schemas.microsoft.com/office/powerpoint/2010/main" val="12155663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467544" y="1412776"/>
            <a:ext cx="8229600" cy="4536504"/>
          </a:xfrm>
        </p:spPr>
        <p:txBody>
          <a:bodyPr/>
          <a:lstStyle/>
          <a:p>
            <a:pPr marL="0" indent="0">
              <a:buNone/>
            </a:pPr>
            <a:r>
              <a:rPr lang="en-US" dirty="0" smtClean="0"/>
              <a:t>We are looking forward to sharing our experiences with our Latvian partners and also learning a lot from You through fruitful discussions and workshops in the time to come.</a:t>
            </a:r>
            <a:endParaRPr lang="en-US" dirty="0"/>
          </a:p>
        </p:txBody>
      </p:sp>
      <p:pic>
        <p:nvPicPr>
          <p:cNvPr id="1026" name="Picture 2" descr="G:\DSC_0196 liten.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1950" r="12301"/>
          <a:stretch/>
        </p:blipFill>
        <p:spPr bwMode="auto">
          <a:xfrm>
            <a:off x="370483" y="3628955"/>
            <a:ext cx="3238992" cy="2160240"/>
          </a:xfrm>
          <a:prstGeom prst="rect">
            <a:avLst/>
          </a:prstGeom>
          <a:noFill/>
          <a:ln w="22225" cmpd="thickThin">
            <a:solidFill>
              <a:schemeClr val="tx1"/>
            </a:solidFill>
            <a:prstDash val="sysDot"/>
          </a:ln>
          <a:extLst>
            <a:ext uri="{909E8E84-426E-40DD-AFC4-6F175D3DCCD1}">
              <a14:hiddenFill xmlns:a14="http://schemas.microsoft.com/office/drawing/2010/main">
                <a:solidFill>
                  <a:srgbClr val="FFFFFF"/>
                </a:solidFill>
              </a14:hiddenFill>
            </a:ext>
          </a:extLst>
        </p:spPr>
      </p:pic>
      <p:pic>
        <p:nvPicPr>
          <p:cNvPr id="1029" name="Picture 5" descr="G:\DSC_0192 lite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2711" y="3033888"/>
            <a:ext cx="2376264" cy="3577132"/>
          </a:xfrm>
          <a:prstGeom prst="rect">
            <a:avLst/>
          </a:prstGeom>
          <a:noFill/>
          <a:ln w="22225" cmpd="thickThin">
            <a:solidFill>
              <a:schemeClr val="tx1"/>
            </a:solidFill>
            <a:prstDash val="sysDot"/>
          </a:ln>
          <a:extLst>
            <a:ext uri="{909E8E84-426E-40DD-AFC4-6F175D3DCCD1}">
              <a14:hiddenFill xmlns:a14="http://schemas.microsoft.com/office/drawing/2010/main">
                <a:solidFill>
                  <a:srgbClr val="FFFFFF"/>
                </a:solidFill>
              </a14:hiddenFill>
            </a:ext>
          </a:extLst>
        </p:spPr>
      </p:pic>
      <p:pic>
        <p:nvPicPr>
          <p:cNvPr id="2" name="Picture 2" descr="G:\DSC_0220 lit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03492">
            <a:off x="3613816" y="2970014"/>
            <a:ext cx="1362620" cy="2048694"/>
          </a:xfrm>
          <a:prstGeom prst="rect">
            <a:avLst/>
          </a:prstGeom>
          <a:noFill/>
          <a:ln w="22225" cmpd="thickThin">
            <a:solidFill>
              <a:schemeClr val="tx1"/>
            </a:solidFill>
            <a:prstDash val="sysDot"/>
          </a:ln>
          <a:extLst>
            <a:ext uri="{909E8E84-426E-40DD-AFC4-6F175D3DCCD1}">
              <a14:hiddenFill xmlns:a14="http://schemas.microsoft.com/office/drawing/2010/main">
                <a:solidFill>
                  <a:srgbClr val="FFFFFF"/>
                </a:solidFill>
              </a14:hiddenFill>
            </a:ext>
          </a:extLst>
        </p:spPr>
      </p:pic>
      <p:pic>
        <p:nvPicPr>
          <p:cNvPr id="1027" name="Picture 3" descr="G:\DSC_0233 lit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2866772"/>
            <a:ext cx="2490066" cy="1656184"/>
          </a:xfrm>
          <a:prstGeom prst="rect">
            <a:avLst/>
          </a:prstGeom>
          <a:noFill/>
          <a:ln w="22225" cmpd="thickThin">
            <a:solidFill>
              <a:schemeClr val="tx1"/>
            </a:solidFill>
            <a:prstDash val="sysDot"/>
          </a:ln>
          <a:extLst>
            <a:ext uri="{909E8E84-426E-40DD-AFC4-6F175D3DCCD1}">
              <a14:hiddenFill xmlns:a14="http://schemas.microsoft.com/office/drawing/2010/main">
                <a:solidFill>
                  <a:srgbClr val="FFFFFF"/>
                </a:solidFill>
              </a14:hiddenFill>
            </a:ext>
          </a:extLst>
        </p:spPr>
      </p:pic>
      <p:pic>
        <p:nvPicPr>
          <p:cNvPr id="1028" name="Picture 4" descr="G:\DSC_0203 lite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934124">
            <a:off x="2841454" y="5167244"/>
            <a:ext cx="1999898" cy="1275968"/>
          </a:xfrm>
          <a:prstGeom prst="rect">
            <a:avLst/>
          </a:prstGeom>
          <a:noFill/>
          <a:ln w="22225" cmpd="thickThin">
            <a:solidFill>
              <a:schemeClr val="tx1"/>
            </a:solidFill>
            <a:prstDash val="sysDot"/>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02047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ktangel 4"/>
          <p:cNvSpPr/>
          <p:nvPr/>
        </p:nvSpPr>
        <p:spPr>
          <a:xfrm>
            <a:off x="467544" y="6381328"/>
            <a:ext cx="201622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4" name="Plassholder for innhold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79" y="36282"/>
            <a:ext cx="4752527" cy="6826359"/>
          </a:xfrm>
          <a:prstGeom prst="rect">
            <a:avLst/>
          </a:prstGeom>
        </p:spPr>
      </p:pic>
      <p:sp>
        <p:nvSpPr>
          <p:cNvPr id="6" name="Plassholder for innhold 2"/>
          <p:cNvSpPr txBox="1">
            <a:spLocks/>
          </p:cNvSpPr>
          <p:nvPr/>
        </p:nvSpPr>
        <p:spPr>
          <a:xfrm>
            <a:off x="4788024" y="1196752"/>
            <a:ext cx="3909120" cy="4752528"/>
          </a:xfrm>
          <a:prstGeom prst="rect">
            <a:avLst/>
          </a:prstGeom>
        </p:spPr>
        <p:txBody>
          <a:bodyPr/>
          <a:lstStyle>
            <a:lvl1pPr marL="342900" indent="-342900" algn="l" defTabSz="914400" rtl="0" eaLnBrk="1" latinLnBrk="0" hangingPunct="1">
              <a:spcBef>
                <a:spcPct val="20000"/>
              </a:spcBef>
              <a:buClr>
                <a:srgbClr val="F3CF45"/>
              </a:buClr>
              <a:buSzPct val="70000"/>
              <a:buFont typeface="Wingdings" pitchFamily="2" charset="2"/>
              <a:buChar char="l"/>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dirty="0" smtClean="0"/>
              <a:t>Municipalities differ widely in terms of their geography, area and population figures. </a:t>
            </a:r>
          </a:p>
          <a:p>
            <a:r>
              <a:rPr lang="en-US" sz="2600" dirty="0" smtClean="0"/>
              <a:t>More than half of the municipalities have less than 5,000 inhabitants</a:t>
            </a:r>
          </a:p>
          <a:p>
            <a:r>
              <a:rPr lang="en-US" sz="2600" dirty="0" smtClean="0"/>
              <a:t>Only 12 municipalities have more than 50,000 inhabitants.</a:t>
            </a:r>
            <a:endParaRPr lang="nb-NO" sz="2600" dirty="0"/>
          </a:p>
        </p:txBody>
      </p:sp>
    </p:spTree>
    <p:extLst>
      <p:ext uri="{BB962C8B-B14F-4D97-AF65-F5344CB8AC3E}">
        <p14:creationId xmlns:p14="http://schemas.microsoft.com/office/powerpoint/2010/main" val="33598550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dirty="0"/>
              <a:t>Demographic developments</a:t>
            </a:r>
            <a:endParaRPr lang="nb-NO" dirty="0"/>
          </a:p>
        </p:txBody>
      </p:sp>
      <p:sp>
        <p:nvSpPr>
          <p:cNvPr id="3" name="Plassholder for innhold 2"/>
          <p:cNvSpPr>
            <a:spLocks noGrp="1"/>
          </p:cNvSpPr>
          <p:nvPr>
            <p:ph idx="1"/>
          </p:nvPr>
        </p:nvSpPr>
        <p:spPr>
          <a:xfrm>
            <a:off x="323528" y="2060848"/>
            <a:ext cx="4464496" cy="4320480"/>
          </a:xfrm>
        </p:spPr>
        <p:txBody>
          <a:bodyPr>
            <a:normAutofit fontScale="70000" lnSpcReduction="20000"/>
          </a:bodyPr>
          <a:lstStyle/>
          <a:p>
            <a:r>
              <a:rPr lang="en-US" sz="2400" dirty="0" smtClean="0"/>
              <a:t>The </a:t>
            </a:r>
            <a:r>
              <a:rPr lang="en-US" sz="2400" dirty="0"/>
              <a:t>population of Norway is expected to increase strongly over the next 50 years. According to Statistics Norway’s medium projection variant, the population will increase from 4.9 million in 2010 to around 7 million in 2060</a:t>
            </a:r>
            <a:r>
              <a:rPr lang="en-US" sz="2400" dirty="0" smtClean="0"/>
              <a:t>.</a:t>
            </a:r>
          </a:p>
          <a:p>
            <a:r>
              <a:rPr lang="en-US" sz="2400" dirty="0"/>
              <a:t>The population is expected to increase in all counties over the next few years, but it will grow fastest in Oslo, Akershus and Rogaland. </a:t>
            </a:r>
          </a:p>
          <a:p>
            <a:r>
              <a:rPr lang="en-US" sz="2400" dirty="0"/>
              <a:t>The trend towards an increasingly centralized settlement structure is expected to continue.</a:t>
            </a:r>
          </a:p>
          <a:p>
            <a:r>
              <a:rPr lang="en-US" sz="2400" dirty="0"/>
              <a:t>In addition to a larger proportion of immigrants, the Norwegian population will be characterized by an increasing proportion of elderly people</a:t>
            </a:r>
            <a:r>
              <a:rPr lang="en-US" sz="2400" dirty="0" smtClean="0"/>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1844824"/>
            <a:ext cx="4535487" cy="2389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ild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040" y="4185756"/>
            <a:ext cx="3240360" cy="2339588"/>
          </a:xfrm>
          <a:prstGeom prst="rect">
            <a:avLst/>
          </a:prstGeom>
        </p:spPr>
      </p:pic>
      <p:sp>
        <p:nvSpPr>
          <p:cNvPr id="6" name="Rektangel 5"/>
          <p:cNvSpPr/>
          <p:nvPr/>
        </p:nvSpPr>
        <p:spPr>
          <a:xfrm>
            <a:off x="4860032" y="6443082"/>
            <a:ext cx="4572000" cy="261610"/>
          </a:xfrm>
          <a:prstGeom prst="rect">
            <a:avLst/>
          </a:prstGeom>
        </p:spPr>
        <p:txBody>
          <a:bodyPr>
            <a:spAutoFit/>
          </a:bodyPr>
          <a:lstStyle/>
          <a:p>
            <a:r>
              <a:rPr lang="en-US" sz="1100" b="1" i="1" dirty="0"/>
              <a:t>Number of persons in the age group 67 and older (in millions).</a:t>
            </a:r>
            <a:endParaRPr lang="nb-NO" sz="1100" b="1" dirty="0"/>
          </a:p>
        </p:txBody>
      </p:sp>
    </p:spTree>
    <p:extLst>
      <p:ext uri="{BB962C8B-B14F-4D97-AF65-F5344CB8AC3E}">
        <p14:creationId xmlns:p14="http://schemas.microsoft.com/office/powerpoint/2010/main" val="3737900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251519" y="5804228"/>
            <a:ext cx="8684447" cy="649108"/>
          </a:xfrm>
        </p:spPr>
        <p:txBody>
          <a:bodyPr>
            <a:normAutofit fontScale="70000" lnSpcReduction="20000"/>
          </a:bodyPr>
          <a:lstStyle/>
          <a:p>
            <a:pPr marL="0" indent="0" algn="ctr">
              <a:buNone/>
            </a:pPr>
            <a:r>
              <a:rPr lang="en-US" dirty="0"/>
              <a:t>For the country as a whole, the proportion of wilderness-like areas has dropped from approximately 48 per cent to just under 12 per cent in the past 100 years.</a:t>
            </a:r>
            <a:endParaRPr lang="nb-NO"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589" t="60043" r="39024" b="3199"/>
          <a:stretch/>
        </p:blipFill>
        <p:spPr bwMode="auto">
          <a:xfrm>
            <a:off x="179512" y="279455"/>
            <a:ext cx="8756455" cy="5380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ktangel 1"/>
          <p:cNvSpPr/>
          <p:nvPr/>
        </p:nvSpPr>
        <p:spPr>
          <a:xfrm>
            <a:off x="539552" y="6453336"/>
            <a:ext cx="244827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2172561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r>
              <a:rPr lang="en-US" dirty="0"/>
              <a:t>The evolution of the Norwegian planning system can be divided in three different stages</a:t>
            </a:r>
            <a:r>
              <a:rPr lang="en-US" dirty="0" smtClean="0"/>
              <a:t>:</a:t>
            </a:r>
            <a:endParaRPr lang="nb-NO" dirty="0"/>
          </a:p>
        </p:txBody>
      </p:sp>
      <p:sp>
        <p:nvSpPr>
          <p:cNvPr id="3" name="Plassholder for innhold 2"/>
          <p:cNvSpPr>
            <a:spLocks noGrp="1"/>
          </p:cNvSpPr>
          <p:nvPr>
            <p:ph idx="1"/>
          </p:nvPr>
        </p:nvSpPr>
        <p:spPr>
          <a:xfrm>
            <a:off x="827584" y="2492896"/>
            <a:ext cx="5832648" cy="2952328"/>
          </a:xfrm>
        </p:spPr>
        <p:txBody>
          <a:bodyPr>
            <a:normAutofit lnSpcReduction="10000"/>
          </a:bodyPr>
          <a:lstStyle/>
          <a:p>
            <a:pPr lvl="1"/>
            <a:r>
              <a:rPr lang="en-US" dirty="0" smtClean="0"/>
              <a:t>Public </a:t>
            </a:r>
            <a:r>
              <a:rPr lang="en-US" dirty="0"/>
              <a:t>planning </a:t>
            </a:r>
            <a:r>
              <a:rPr lang="en-US" dirty="0" smtClean="0"/>
              <a:t>after </a:t>
            </a:r>
            <a:r>
              <a:rPr lang="en-US" dirty="0"/>
              <a:t>the independence in </a:t>
            </a:r>
            <a:r>
              <a:rPr lang="en-US" dirty="0" smtClean="0"/>
              <a:t>1814 (big cities, avoid </a:t>
            </a:r>
            <a:r>
              <a:rPr lang="en-US" dirty="0" err="1" smtClean="0"/>
              <a:t>cityfires</a:t>
            </a:r>
            <a:r>
              <a:rPr lang="en-US" dirty="0" smtClean="0"/>
              <a:t>)</a:t>
            </a:r>
          </a:p>
          <a:p>
            <a:pPr lvl="1"/>
            <a:r>
              <a:rPr lang="en-US" dirty="0"/>
              <a:t>1924 marks a decisive move towards an extended unitary planning </a:t>
            </a:r>
            <a:r>
              <a:rPr lang="en-US" dirty="0" smtClean="0"/>
              <a:t>system</a:t>
            </a:r>
          </a:p>
          <a:p>
            <a:pPr lvl="1"/>
            <a:r>
              <a:rPr lang="en-US" dirty="0"/>
              <a:t>In 1965 a new building act was </a:t>
            </a:r>
            <a:r>
              <a:rPr lang="en-US" dirty="0" smtClean="0"/>
              <a:t>adopted (whole country and focus on public participation) </a:t>
            </a:r>
          </a:p>
          <a:p>
            <a:pPr lvl="1"/>
            <a:r>
              <a:rPr lang="en-US" dirty="0" smtClean="0"/>
              <a:t>        - revised in 1985 and in 2008</a:t>
            </a:r>
            <a:endParaRPr lang="en-US" dirty="0"/>
          </a:p>
          <a:p>
            <a:endParaRPr lang="nb-NO" dirty="0"/>
          </a:p>
        </p:txBody>
      </p:sp>
      <p:pic>
        <p:nvPicPr>
          <p:cNvPr id="4" name="Picture 3" descr="C:\Users\rimyh\Desktop\Foredrag 5_6 mars\bybran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232" y="2325688"/>
            <a:ext cx="22860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rimyh\Desktop\Foredrag 5_6 mars\IKE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5216384"/>
            <a:ext cx="1589994" cy="1092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610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a:bodyPr>
          <a:lstStyle/>
          <a:p>
            <a:r>
              <a:rPr lang="en-US" dirty="0"/>
              <a:t>Planning </a:t>
            </a:r>
            <a:r>
              <a:rPr lang="en-US" dirty="0" smtClean="0"/>
              <a:t>system</a:t>
            </a:r>
            <a:endParaRPr lang="nb-NO" dirty="0"/>
          </a:p>
        </p:txBody>
      </p:sp>
      <p:pic>
        <p:nvPicPr>
          <p:cNvPr id="1026" name="Picture 2" descr="The close links between central government guidelines, zoning plans and building applications."/>
          <p:cNvPicPr>
            <a:picLocks noChangeAspect="1" noChangeArrowheads="1"/>
          </p:cNvPicPr>
          <p:nvPr/>
        </p:nvPicPr>
        <p:blipFill rotWithShape="1">
          <a:blip r:embed="rId2">
            <a:extLst>
              <a:ext uri="{28A0092B-C50C-407E-A947-70E740481C1C}">
                <a14:useLocalDpi xmlns:a14="http://schemas.microsoft.com/office/drawing/2010/main" val="0"/>
              </a:ext>
            </a:extLst>
          </a:blip>
          <a:srcRect b="60188"/>
          <a:stretch/>
        </p:blipFill>
        <p:spPr bwMode="auto">
          <a:xfrm>
            <a:off x="1403648" y="2581623"/>
            <a:ext cx="5105400" cy="3799705"/>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p:cNvSpPr/>
          <p:nvPr/>
        </p:nvSpPr>
        <p:spPr>
          <a:xfrm>
            <a:off x="827584" y="1916832"/>
            <a:ext cx="7344816" cy="923330"/>
          </a:xfrm>
          <a:prstGeom prst="rect">
            <a:avLst/>
          </a:prstGeom>
        </p:spPr>
        <p:txBody>
          <a:bodyPr wrap="square">
            <a:spAutoFit/>
          </a:bodyPr>
          <a:lstStyle/>
          <a:p>
            <a:r>
              <a:rPr lang="en-US" i="1" dirty="0"/>
              <a:t>The Planning and Building Act defines a clear hierarchy of decision-making levels, at the same time as it encourages interaction between and consistent processing at the different levels.</a:t>
            </a:r>
            <a:endParaRPr lang="nb-NO" dirty="0"/>
          </a:p>
        </p:txBody>
      </p:sp>
    </p:spTree>
    <p:extLst>
      <p:ext uri="{BB962C8B-B14F-4D97-AF65-F5344CB8AC3E}">
        <p14:creationId xmlns:p14="http://schemas.microsoft.com/office/powerpoint/2010/main" val="29644751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he close links between central government guidelines, zoning plans and building applications."/>
          <p:cNvPicPr>
            <a:picLocks noChangeAspect="1" noChangeArrowheads="1"/>
          </p:cNvPicPr>
          <p:nvPr/>
        </p:nvPicPr>
        <p:blipFill rotWithShape="1">
          <a:blip r:embed="rId2">
            <a:extLst>
              <a:ext uri="{28A0092B-C50C-407E-A947-70E740481C1C}">
                <a14:useLocalDpi xmlns:a14="http://schemas.microsoft.com/office/drawing/2010/main" val="0"/>
              </a:ext>
            </a:extLst>
          </a:blip>
          <a:srcRect l="1920" t="40225"/>
          <a:stretch/>
        </p:blipFill>
        <p:spPr bwMode="auto">
          <a:xfrm>
            <a:off x="1508852" y="859398"/>
            <a:ext cx="5007364" cy="5704941"/>
          </a:xfrm>
          <a:prstGeom prst="rect">
            <a:avLst/>
          </a:prstGeom>
          <a:noFill/>
          <a:extLst>
            <a:ext uri="{909E8E84-426E-40DD-AFC4-6F175D3DCCD1}">
              <a14:hiddenFill xmlns:a14="http://schemas.microsoft.com/office/drawing/2010/main">
                <a:solidFill>
                  <a:srgbClr val="FFFFFF"/>
                </a:solidFill>
              </a14:hiddenFill>
            </a:ext>
          </a:extLst>
        </p:spPr>
      </p:pic>
      <p:sp>
        <p:nvSpPr>
          <p:cNvPr id="2" name="Rektangel 1"/>
          <p:cNvSpPr/>
          <p:nvPr/>
        </p:nvSpPr>
        <p:spPr>
          <a:xfrm>
            <a:off x="2915816" y="2708920"/>
            <a:ext cx="3528392" cy="1728192"/>
          </a:xfrm>
          <a:prstGeom prst="rect">
            <a:avLst/>
          </a:prstGeom>
          <a:noFill/>
          <a:ln w="444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4190193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r>
              <a:rPr lang="en-US" dirty="0"/>
              <a:t>National expectations of planning </a:t>
            </a:r>
            <a:r>
              <a:rPr lang="en-US" dirty="0" smtClean="0"/>
              <a:t/>
            </a:r>
            <a:br>
              <a:rPr lang="en-US" dirty="0" smtClean="0"/>
            </a:br>
            <a:r>
              <a:rPr lang="en-US" dirty="0" smtClean="0"/>
              <a:t>in </a:t>
            </a:r>
            <a:r>
              <a:rPr lang="en-US" dirty="0"/>
              <a:t>counties and municipalities</a:t>
            </a:r>
            <a:endParaRPr lang="nb-NO" dirty="0"/>
          </a:p>
        </p:txBody>
      </p:sp>
      <p:sp>
        <p:nvSpPr>
          <p:cNvPr id="3" name="Plassholder for innhold 2"/>
          <p:cNvSpPr>
            <a:spLocks noGrp="1"/>
          </p:cNvSpPr>
          <p:nvPr>
            <p:ph idx="1"/>
          </p:nvPr>
        </p:nvSpPr>
        <p:spPr>
          <a:xfrm>
            <a:off x="457200" y="2132856"/>
            <a:ext cx="8363272" cy="4248472"/>
          </a:xfrm>
        </p:spPr>
        <p:txBody>
          <a:bodyPr>
            <a:noAutofit/>
          </a:bodyPr>
          <a:lstStyle/>
          <a:p>
            <a:r>
              <a:rPr lang="en-US" sz="1600" dirty="0" smtClean="0"/>
              <a:t>Planning </a:t>
            </a:r>
            <a:r>
              <a:rPr lang="en-US" sz="1600" dirty="0"/>
              <a:t>at the regional and local level shall take place </a:t>
            </a:r>
            <a:r>
              <a:rPr lang="en-US" sz="1600" b="1" dirty="0"/>
              <a:t>within the framework </a:t>
            </a:r>
            <a:r>
              <a:rPr lang="en-US" sz="1600" dirty="0"/>
              <a:t>of national policy and be an effective tool for coordination between sectors and administrative levels. </a:t>
            </a:r>
            <a:endParaRPr lang="en-US" sz="1600" dirty="0" smtClean="0"/>
          </a:p>
          <a:p>
            <a:r>
              <a:rPr lang="en-US" sz="1600" dirty="0" smtClean="0"/>
              <a:t>The </a:t>
            </a:r>
            <a:r>
              <a:rPr lang="en-US" sz="1600" dirty="0"/>
              <a:t>document </a:t>
            </a:r>
            <a:r>
              <a:rPr lang="en-US" sz="1600" dirty="0" smtClean="0"/>
              <a:t>sets </a:t>
            </a:r>
            <a:r>
              <a:rPr lang="en-US" sz="1600" dirty="0"/>
              <a:t>out the Government’s expectations </a:t>
            </a:r>
            <a:r>
              <a:rPr lang="en-US" sz="1600" b="1" dirty="0" smtClean="0"/>
              <a:t>every </a:t>
            </a:r>
            <a:r>
              <a:rPr lang="en-US" sz="1600" b="1" dirty="0"/>
              <a:t>four years</a:t>
            </a:r>
            <a:r>
              <a:rPr lang="en-US" sz="1600" dirty="0"/>
              <a:t>. </a:t>
            </a:r>
            <a:endParaRPr lang="en-US" sz="1600" dirty="0" smtClean="0"/>
          </a:p>
          <a:p>
            <a:r>
              <a:rPr lang="en-US" sz="1600" dirty="0" smtClean="0"/>
              <a:t>The </a:t>
            </a:r>
            <a:r>
              <a:rPr lang="en-US" sz="1600" dirty="0"/>
              <a:t>document shall </a:t>
            </a:r>
            <a:r>
              <a:rPr lang="en-US" sz="1600" b="1" dirty="0"/>
              <a:t>form the basis for regional and municipal planning strategies, </a:t>
            </a:r>
            <a:r>
              <a:rPr lang="en-US" sz="1600" dirty="0"/>
              <a:t>which shall be prepared by county authorities and municipalities at the start of each electoral term</a:t>
            </a:r>
            <a:r>
              <a:rPr lang="en-US" sz="1600" dirty="0" smtClean="0"/>
              <a:t>.</a:t>
            </a:r>
          </a:p>
          <a:p>
            <a:r>
              <a:rPr lang="en-US" sz="1600" dirty="0"/>
              <a:t>To ensure that the </a:t>
            </a:r>
            <a:r>
              <a:rPr lang="en-US" sz="1600" dirty="0" smtClean="0"/>
              <a:t>county and municipalities </a:t>
            </a:r>
            <a:r>
              <a:rPr lang="en-US" sz="1600" dirty="0"/>
              <a:t>make their plans according to the National expectations they are </a:t>
            </a:r>
            <a:r>
              <a:rPr lang="en-US" sz="1600" b="1" dirty="0"/>
              <a:t>followed up by the County Governor </a:t>
            </a:r>
            <a:r>
              <a:rPr lang="en-US" sz="1600" dirty="0"/>
              <a:t>in </a:t>
            </a:r>
            <a:r>
              <a:rPr lang="en-US" sz="1600" dirty="0" smtClean="0"/>
              <a:t>hearings. </a:t>
            </a:r>
            <a:endParaRPr lang="en-US" sz="1600" dirty="0"/>
          </a:p>
          <a:p>
            <a:pPr marL="0" indent="0">
              <a:buNone/>
            </a:pPr>
            <a:endParaRPr lang="en-US" sz="1600" dirty="0"/>
          </a:p>
          <a:p>
            <a:pPr marL="0" indent="0">
              <a:buNone/>
            </a:pPr>
            <a:r>
              <a:rPr lang="en-US" sz="1600" b="1" dirty="0" smtClean="0"/>
              <a:t>Important </a:t>
            </a:r>
            <a:r>
              <a:rPr lang="en-US" sz="1600" b="1" dirty="0"/>
              <a:t>topics for national expectations:</a:t>
            </a:r>
            <a:endParaRPr lang="en-US" sz="1600" dirty="0"/>
          </a:p>
          <a:p>
            <a:pPr marL="400050" lvl="1" indent="0">
              <a:buNone/>
            </a:pPr>
            <a:r>
              <a:rPr lang="en-US" sz="1600" dirty="0">
                <a:hlinkClick r:id="rId2"/>
              </a:rPr>
              <a:t>Climate and energy</a:t>
            </a:r>
            <a:endParaRPr lang="en-US" sz="1600" dirty="0"/>
          </a:p>
          <a:p>
            <a:pPr marL="400050" lvl="1" indent="0">
              <a:buNone/>
            </a:pPr>
            <a:r>
              <a:rPr lang="en-US" sz="1600" dirty="0">
                <a:hlinkClick r:id="rId3"/>
              </a:rPr>
              <a:t>Urban development</a:t>
            </a:r>
            <a:endParaRPr lang="en-US" sz="1600" dirty="0"/>
          </a:p>
          <a:p>
            <a:pPr marL="400050" lvl="1" indent="0">
              <a:buNone/>
            </a:pPr>
            <a:r>
              <a:rPr lang="en-US" sz="1600" dirty="0">
                <a:hlinkClick r:id="rId4"/>
              </a:rPr>
              <a:t>Communications and infrastructure</a:t>
            </a:r>
            <a:endParaRPr lang="en-US" sz="1600" dirty="0"/>
          </a:p>
          <a:p>
            <a:pPr marL="400050" lvl="1" indent="0">
              <a:buNone/>
            </a:pPr>
            <a:r>
              <a:rPr lang="en-US" sz="1600" dirty="0">
                <a:hlinkClick r:id="rId5"/>
              </a:rPr>
              <a:t>Value creation and business development</a:t>
            </a:r>
            <a:endParaRPr lang="en-US" sz="1600" dirty="0"/>
          </a:p>
          <a:p>
            <a:pPr marL="400050" lvl="1" indent="0">
              <a:buNone/>
            </a:pPr>
            <a:r>
              <a:rPr lang="en-US" sz="1600" dirty="0">
                <a:hlinkClick r:id="rId6"/>
              </a:rPr>
              <a:t>Natural environment, cultural environment and landscape </a:t>
            </a:r>
            <a:endParaRPr lang="en-US" sz="1600" dirty="0"/>
          </a:p>
          <a:p>
            <a:pPr marL="400050" lvl="1" indent="0">
              <a:buNone/>
            </a:pPr>
            <a:r>
              <a:rPr lang="en-US" sz="1600" dirty="0">
                <a:hlinkClick r:id="rId7"/>
              </a:rPr>
              <a:t>Health, quality of life and childhood environment</a:t>
            </a:r>
            <a:endParaRPr lang="en-US" sz="1600" dirty="0"/>
          </a:p>
          <a:p>
            <a:endParaRPr lang="nb-NO" dirty="0"/>
          </a:p>
        </p:txBody>
      </p:sp>
    </p:spTree>
    <p:extLst>
      <p:ext uri="{BB962C8B-B14F-4D97-AF65-F5344CB8AC3E}">
        <p14:creationId xmlns:p14="http://schemas.microsoft.com/office/powerpoint/2010/main" val="610583374"/>
      </p:ext>
    </p:extLst>
  </p:cSld>
  <p:clrMapOvr>
    <a:masterClrMapping/>
  </p:clrMapOvr>
</p:sld>
</file>

<file path=ppt/theme/theme1.xml><?xml version="1.0" encoding="utf-8"?>
<a:theme xmlns:a="http://schemas.openxmlformats.org/drawingml/2006/main" name="OFK_ppt-mal_2012_blaa_fors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OFK_ppt-mal_2012_blaa_forside</Template>
  <TotalTime>2078</TotalTime>
  <Words>1092</Words>
  <Application>Microsoft Office PowerPoint</Application>
  <PresentationFormat>On-screen Show (4:3)</PresentationFormat>
  <Paragraphs>106</Paragraphs>
  <Slides>20</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Wingdings</vt:lpstr>
      <vt:lpstr>OFK_ppt-mal_2012_blaa_forside</vt:lpstr>
      <vt:lpstr>Project 1  Increasing territorial development planning capacities of planning regions and local governments of Latvia  and elaboration of development planning documents</vt:lpstr>
      <vt:lpstr>PowerPoint Presentation</vt:lpstr>
      <vt:lpstr>PowerPoint Presentation</vt:lpstr>
      <vt:lpstr>Demographic developments</vt:lpstr>
      <vt:lpstr>PowerPoint Presentation</vt:lpstr>
      <vt:lpstr>The evolution of the Norwegian planning system can be divided in three different stages:</vt:lpstr>
      <vt:lpstr>Planning system</vt:lpstr>
      <vt:lpstr>PowerPoint Presentation</vt:lpstr>
      <vt:lpstr>National expectations of planning  in counties and municipalities</vt:lpstr>
      <vt:lpstr>County governors</vt:lpstr>
      <vt:lpstr>PowerPoint Presentation</vt:lpstr>
      <vt:lpstr>Oppland county</vt:lpstr>
      <vt:lpstr>Regional Planning</vt:lpstr>
      <vt:lpstr>County Councils</vt:lpstr>
      <vt:lpstr>Regional planning strategy</vt:lpstr>
      <vt:lpstr>The County Councils shall prepare and adopt Regional Master Plans.</vt:lpstr>
      <vt:lpstr>PowerPoint Presentation</vt:lpstr>
      <vt:lpstr>Main focus in regional planning and development  in Oppland:</vt:lpstr>
      <vt:lpstr>Regional planning – Do we succeed?</vt:lpstr>
      <vt:lpstr>PowerPoint Presentation</vt:lpstr>
    </vt:vector>
  </TitlesOfParts>
  <Company>Oppland Fylkeskommune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Lillyhammer</dc:title>
  <dc:creator>rimyh</dc:creator>
  <cp:lastModifiedBy>Alise Vecozola</cp:lastModifiedBy>
  <cp:revision>151</cp:revision>
  <cp:lastPrinted>2014-04-10T05:31:17Z</cp:lastPrinted>
  <dcterms:created xsi:type="dcterms:W3CDTF">2012-12-04T08:25:14Z</dcterms:created>
  <dcterms:modified xsi:type="dcterms:W3CDTF">2014-04-10T05:41:55Z</dcterms:modified>
</cp:coreProperties>
</file>